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24"/>
  </p:notesMasterIdLst>
  <p:handoutMasterIdLst>
    <p:handoutMasterId r:id="rId25"/>
  </p:handoutMasterIdLst>
  <p:sldIdLst>
    <p:sldId id="257" r:id="rId3"/>
    <p:sldId id="267" r:id="rId4"/>
    <p:sldId id="293" r:id="rId5"/>
    <p:sldId id="295" r:id="rId6"/>
    <p:sldId id="292" r:id="rId7"/>
    <p:sldId id="275" r:id="rId8"/>
    <p:sldId id="264" r:id="rId9"/>
    <p:sldId id="296" r:id="rId10"/>
    <p:sldId id="294" r:id="rId11"/>
    <p:sldId id="277" r:id="rId12"/>
    <p:sldId id="274" r:id="rId13"/>
    <p:sldId id="278" r:id="rId14"/>
    <p:sldId id="287" r:id="rId15"/>
    <p:sldId id="288" r:id="rId16"/>
    <p:sldId id="289" r:id="rId17"/>
    <p:sldId id="290" r:id="rId18"/>
    <p:sldId id="283" r:id="rId19"/>
    <p:sldId id="297" r:id="rId20"/>
    <p:sldId id="284" r:id="rId21"/>
    <p:sldId id="270" r:id="rId22"/>
    <p:sldId id="266" r:id="rId23"/>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pos="288" userDrawn="1">
          <p15:clr>
            <a:srgbClr val="A4A3A4"/>
          </p15:clr>
        </p15:guide>
        <p15:guide id="3" orient="horz" pos="268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7" autoAdjust="0"/>
    <p:restoredTop sz="74755" autoAdjust="0"/>
  </p:normalViewPr>
  <p:slideViewPr>
    <p:cSldViewPr snapToGrid="0">
      <p:cViewPr varScale="1">
        <p:scale>
          <a:sx n="73" d="100"/>
          <a:sy n="73" d="100"/>
        </p:scale>
        <p:origin x="931" y="58"/>
      </p:cViewPr>
      <p:guideLst>
        <p:guide orient="horz" pos="648"/>
        <p:guide pos="288"/>
        <p:guide orient="horz" pos="2688"/>
      </p:guideLst>
    </p:cSldViewPr>
  </p:slideViewPr>
  <p:notesTextViewPr>
    <p:cViewPr>
      <p:scale>
        <a:sx n="1" d="1"/>
        <a:sy n="1" d="1"/>
      </p:scale>
      <p:origin x="0" y="0"/>
    </p:cViewPr>
  </p:notesTextViewPr>
  <p:notesViewPr>
    <p:cSldViewPr snapToGrid="0">
      <p:cViewPr varScale="1">
        <p:scale>
          <a:sx n="93" d="100"/>
          <a:sy n="93" d="100"/>
        </p:scale>
        <p:origin x="-301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wffs\wr_docs\wrc\common\Rho%20projects\Mille%20Lacs%20Band%20population%20study\Report\MilleLacs_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wffs\wr_docs\wrc\common\Rho%20projects\Mille%20Lacs%20Band%20population%20study\Report\MilleLacs_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wffs\wr_docs\wrc\common\Rho%20projects\Mille%20Lacs%20Band%20population%20study\Report\MilleLacs_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wffs\wr_docs\wrc\common\Rho%20projects\Mille%20Lacs%20Band%20population%20study\Report\MilleLacs_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wffs\wr_docs\wrc\common\Rho%20projects\Mille%20Lacs%20Band%20population%20study\Report\MilleLacs_char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wffs\wr_docs\wrc\common\Rho%20projects\Mille%20Lacs%20Band%20population%20study\Report\MilleLacs_chart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25771245581921E-2"/>
          <c:y val="1.8518518518518517E-2"/>
          <c:w val="0.95063335102369428"/>
          <c:h val="0.76687352542470655"/>
        </c:manualLayout>
      </c:layout>
      <c:barChart>
        <c:barDir val="col"/>
        <c:grouping val="percentStacked"/>
        <c:varyColors val="0"/>
        <c:ser>
          <c:idx val="0"/>
          <c:order val="0"/>
          <c:tx>
            <c:strRef>
              <c:f>'3'!$B$1</c:f>
              <c:strCache>
                <c:ptCount val="1"/>
                <c:pt idx="0">
                  <c:v>4/4</c:v>
                </c:pt>
              </c:strCache>
            </c:strRef>
          </c:tx>
          <c:spPr>
            <a:solidFill>
              <a:schemeClr val="tx2">
                <a:lumMod val="50000"/>
              </a:schemeClr>
            </a:solidFill>
            <a:ln>
              <a:solidFill>
                <a:schemeClr val="bg1"/>
              </a:solidFill>
            </a:ln>
            <a:effectLst/>
          </c:spPr>
          <c:invertIfNegative val="0"/>
          <c:cat>
            <c:strRef>
              <c:f>'3'!$A$2:$A$19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'3'!$B$2:$B$19</c:f>
              <c:numCache>
                <c:formatCode>General</c:formatCode>
                <c:ptCount val="18"/>
                <c:pt idx="0">
                  <c:v>0</c:v>
                </c:pt>
                <c:pt idx="1">
                  <c:v>0</c:v>
                </c:pt>
                <c:pt idx="2">
                  <c:v>0</c:v>
                </c:pt>
                <c:pt idx="3">
                  <c:v>0</c:v>
                </c:pt>
                <c:pt idx="4">
                  <c:v>0</c:v>
                </c:pt>
                <c:pt idx="5">
                  <c:v>0</c:v>
                </c:pt>
                <c:pt idx="6">
                  <c:v>1</c:v>
                </c:pt>
                <c:pt idx="7">
                  <c:v>1</c:v>
                </c:pt>
                <c:pt idx="8">
                  <c:v>3</c:v>
                </c:pt>
                <c:pt idx="9">
                  <c:v>6</c:v>
                </c:pt>
                <c:pt idx="10">
                  <c:v>8</c:v>
                </c:pt>
                <c:pt idx="11">
                  <c:v>9</c:v>
                </c:pt>
                <c:pt idx="12">
                  <c:v>10</c:v>
                </c:pt>
                <c:pt idx="13">
                  <c:v>12</c:v>
                </c:pt>
                <c:pt idx="14">
                  <c:v>9</c:v>
                </c:pt>
                <c:pt idx="15">
                  <c:v>9</c:v>
                </c:pt>
                <c:pt idx="16">
                  <c:v>4</c:v>
                </c:pt>
                <c:pt idx="17">
                  <c:v>4</c:v>
                </c:pt>
              </c:numCache>
            </c:numRef>
          </c:val>
          <c:extLst>
            <c:ext xmlns:c16="http://schemas.microsoft.com/office/drawing/2014/chart" uri="{C3380CC4-5D6E-409C-BE32-E72D297353CC}">
              <c16:uniqueId val="{00000000-62B8-40E2-83F8-73E32050E16E}"/>
            </c:ext>
          </c:extLst>
        </c:ser>
        <c:ser>
          <c:idx val="1"/>
          <c:order val="1"/>
          <c:tx>
            <c:strRef>
              <c:f>'3'!$C$1</c:f>
              <c:strCache>
                <c:ptCount val="1"/>
                <c:pt idx="0">
                  <c:v>More than 3/4 to less than 4/4</c:v>
                </c:pt>
              </c:strCache>
            </c:strRef>
          </c:tx>
          <c:spPr>
            <a:solidFill>
              <a:schemeClr val="tx2">
                <a:lumMod val="75000"/>
              </a:schemeClr>
            </a:solidFill>
            <a:ln>
              <a:solidFill>
                <a:schemeClr val="bg1"/>
              </a:solidFill>
            </a:ln>
            <a:effectLst/>
          </c:spPr>
          <c:invertIfNegative val="0"/>
          <c:cat>
            <c:strRef>
              <c:f>'3'!$A$2:$A$19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'3'!$C$2:$C$19</c:f>
              <c:numCache>
                <c:formatCode>General</c:formatCode>
                <c:ptCount val="18"/>
                <c:pt idx="0">
                  <c:v>12</c:v>
                </c:pt>
                <c:pt idx="1">
                  <c:v>23</c:v>
                </c:pt>
                <c:pt idx="2">
                  <c:v>25</c:v>
                </c:pt>
                <c:pt idx="3">
                  <c:v>43</c:v>
                </c:pt>
                <c:pt idx="4">
                  <c:v>49</c:v>
                </c:pt>
                <c:pt idx="5">
                  <c:v>48</c:v>
                </c:pt>
                <c:pt idx="6">
                  <c:v>64</c:v>
                </c:pt>
                <c:pt idx="7">
                  <c:v>70</c:v>
                </c:pt>
                <c:pt idx="8">
                  <c:v>67</c:v>
                </c:pt>
                <c:pt idx="9">
                  <c:v>49</c:v>
                </c:pt>
                <c:pt idx="10">
                  <c:v>63</c:v>
                </c:pt>
                <c:pt idx="11">
                  <c:v>61</c:v>
                </c:pt>
                <c:pt idx="12">
                  <c:v>59</c:v>
                </c:pt>
                <c:pt idx="13">
                  <c:v>54</c:v>
                </c:pt>
                <c:pt idx="14">
                  <c:v>29</c:v>
                </c:pt>
                <c:pt idx="15">
                  <c:v>18</c:v>
                </c:pt>
                <c:pt idx="16">
                  <c:v>9</c:v>
                </c:pt>
                <c:pt idx="17">
                  <c:v>5</c:v>
                </c:pt>
              </c:numCache>
            </c:numRef>
          </c:val>
          <c:extLst>
            <c:ext xmlns:c16="http://schemas.microsoft.com/office/drawing/2014/chart" uri="{C3380CC4-5D6E-409C-BE32-E72D297353CC}">
              <c16:uniqueId val="{00000001-62B8-40E2-83F8-73E32050E16E}"/>
            </c:ext>
          </c:extLst>
        </c:ser>
        <c:ser>
          <c:idx val="2"/>
          <c:order val="2"/>
          <c:tx>
            <c:strRef>
              <c:f>'3'!$D$1</c:f>
              <c:strCache>
                <c:ptCount val="1"/>
                <c:pt idx="0">
                  <c:v>3/4</c:v>
                </c:pt>
              </c:strCache>
            </c:strRef>
          </c:tx>
          <c:spPr>
            <a:solidFill>
              <a:schemeClr val="accent1"/>
            </a:solidFill>
            <a:ln>
              <a:solidFill>
                <a:schemeClr val="bg1"/>
              </a:solidFill>
            </a:ln>
            <a:effectLst/>
          </c:spPr>
          <c:invertIfNegative val="0"/>
          <c:cat>
            <c:strRef>
              <c:f>'3'!$A$2:$A$19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'3'!$D$2:$D$19</c:f>
              <c:numCache>
                <c:formatCode>General</c:formatCode>
                <c:ptCount val="18"/>
                <c:pt idx="0">
                  <c:v>0</c:v>
                </c:pt>
                <c:pt idx="1">
                  <c:v>0</c:v>
                </c:pt>
                <c:pt idx="2">
                  <c:v>0</c:v>
                </c:pt>
                <c:pt idx="3">
                  <c:v>0</c:v>
                </c:pt>
                <c:pt idx="4">
                  <c:v>1</c:v>
                </c:pt>
                <c:pt idx="5">
                  <c:v>1</c:v>
                </c:pt>
                <c:pt idx="6">
                  <c:v>1</c:v>
                </c:pt>
                <c:pt idx="7">
                  <c:v>2</c:v>
                </c:pt>
                <c:pt idx="8">
                  <c:v>1</c:v>
                </c:pt>
                <c:pt idx="9">
                  <c:v>2</c:v>
                </c:pt>
                <c:pt idx="10">
                  <c:v>0</c:v>
                </c:pt>
                <c:pt idx="11">
                  <c:v>2</c:v>
                </c:pt>
                <c:pt idx="12">
                  <c:v>2</c:v>
                </c:pt>
                <c:pt idx="13">
                  <c:v>5</c:v>
                </c:pt>
                <c:pt idx="14">
                  <c:v>8</c:v>
                </c:pt>
                <c:pt idx="15">
                  <c:v>4</c:v>
                </c:pt>
                <c:pt idx="16">
                  <c:v>3</c:v>
                </c:pt>
                <c:pt idx="17">
                  <c:v>0</c:v>
                </c:pt>
              </c:numCache>
            </c:numRef>
          </c:val>
          <c:extLst>
            <c:ext xmlns:c16="http://schemas.microsoft.com/office/drawing/2014/chart" uri="{C3380CC4-5D6E-409C-BE32-E72D297353CC}">
              <c16:uniqueId val="{00000002-62B8-40E2-83F8-73E32050E16E}"/>
            </c:ext>
          </c:extLst>
        </c:ser>
        <c:ser>
          <c:idx val="3"/>
          <c:order val="3"/>
          <c:tx>
            <c:strRef>
              <c:f>'3'!$E$1</c:f>
              <c:strCache>
                <c:ptCount val="1"/>
                <c:pt idx="0">
                  <c:v>More than 1/2 to less than 3/4</c:v>
                </c:pt>
              </c:strCache>
            </c:strRef>
          </c:tx>
          <c:spPr>
            <a:solidFill>
              <a:schemeClr val="tx2"/>
            </a:solidFill>
            <a:ln>
              <a:solidFill>
                <a:schemeClr val="bg1"/>
              </a:solidFill>
            </a:ln>
            <a:effectLst/>
          </c:spPr>
          <c:invertIfNegative val="0"/>
          <c:cat>
            <c:strRef>
              <c:f>'3'!$A$2:$A$19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'3'!$E$2:$E$19</c:f>
              <c:numCache>
                <c:formatCode>General</c:formatCode>
                <c:ptCount val="18"/>
                <c:pt idx="0">
                  <c:v>38</c:v>
                </c:pt>
                <c:pt idx="1">
                  <c:v>93</c:v>
                </c:pt>
                <c:pt idx="2">
                  <c:v>127</c:v>
                </c:pt>
                <c:pt idx="3">
                  <c:v>111</c:v>
                </c:pt>
                <c:pt idx="4">
                  <c:v>68</c:v>
                </c:pt>
                <c:pt idx="5">
                  <c:v>63</c:v>
                </c:pt>
                <c:pt idx="6">
                  <c:v>60</c:v>
                </c:pt>
                <c:pt idx="7">
                  <c:v>74</c:v>
                </c:pt>
                <c:pt idx="8">
                  <c:v>58</c:v>
                </c:pt>
                <c:pt idx="9">
                  <c:v>29</c:v>
                </c:pt>
                <c:pt idx="10">
                  <c:v>24</c:v>
                </c:pt>
                <c:pt idx="11">
                  <c:v>18</c:v>
                </c:pt>
                <c:pt idx="12">
                  <c:v>15</c:v>
                </c:pt>
                <c:pt idx="13">
                  <c:v>12</c:v>
                </c:pt>
                <c:pt idx="14">
                  <c:v>7</c:v>
                </c:pt>
                <c:pt idx="15">
                  <c:v>6</c:v>
                </c:pt>
                <c:pt idx="16">
                  <c:v>2</c:v>
                </c:pt>
                <c:pt idx="17">
                  <c:v>2</c:v>
                </c:pt>
              </c:numCache>
            </c:numRef>
          </c:val>
          <c:extLst>
            <c:ext xmlns:c16="http://schemas.microsoft.com/office/drawing/2014/chart" uri="{C3380CC4-5D6E-409C-BE32-E72D297353CC}">
              <c16:uniqueId val="{00000003-62B8-40E2-83F8-73E32050E16E}"/>
            </c:ext>
          </c:extLst>
        </c:ser>
        <c:ser>
          <c:idx val="4"/>
          <c:order val="4"/>
          <c:tx>
            <c:strRef>
              <c:f>'3'!$F$1</c:f>
              <c:strCache>
                <c:ptCount val="1"/>
                <c:pt idx="0">
                  <c:v>1/2</c:v>
                </c:pt>
              </c:strCache>
            </c:strRef>
          </c:tx>
          <c:spPr>
            <a:solidFill>
              <a:srgbClr val="3893A2"/>
            </a:solidFill>
            <a:ln>
              <a:solidFill>
                <a:schemeClr val="bg1"/>
              </a:solidFill>
            </a:ln>
            <a:effectLst/>
          </c:spPr>
          <c:invertIfNegative val="0"/>
          <c:cat>
            <c:strRef>
              <c:f>'3'!$A$2:$A$19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'3'!$F$2:$F$19</c:f>
              <c:numCache>
                <c:formatCode>General</c:formatCode>
                <c:ptCount val="18"/>
                <c:pt idx="0">
                  <c:v>4</c:v>
                </c:pt>
                <c:pt idx="1">
                  <c:v>5</c:v>
                </c:pt>
                <c:pt idx="2">
                  <c:v>7</c:v>
                </c:pt>
                <c:pt idx="3">
                  <c:v>8</c:v>
                </c:pt>
                <c:pt idx="4">
                  <c:v>17</c:v>
                </c:pt>
                <c:pt idx="5">
                  <c:v>14</c:v>
                </c:pt>
                <c:pt idx="6">
                  <c:v>9</c:v>
                </c:pt>
                <c:pt idx="7">
                  <c:v>19</c:v>
                </c:pt>
                <c:pt idx="8">
                  <c:v>24</c:v>
                </c:pt>
                <c:pt idx="9">
                  <c:v>22</c:v>
                </c:pt>
                <c:pt idx="10">
                  <c:v>23</c:v>
                </c:pt>
                <c:pt idx="11">
                  <c:v>27</c:v>
                </c:pt>
                <c:pt idx="12">
                  <c:v>24</c:v>
                </c:pt>
                <c:pt idx="13">
                  <c:v>21</c:v>
                </c:pt>
                <c:pt idx="14">
                  <c:v>6</c:v>
                </c:pt>
                <c:pt idx="15">
                  <c:v>1</c:v>
                </c:pt>
                <c:pt idx="16">
                  <c:v>1</c:v>
                </c:pt>
                <c:pt idx="17">
                  <c:v>2</c:v>
                </c:pt>
              </c:numCache>
            </c:numRef>
          </c:val>
          <c:extLst>
            <c:ext xmlns:c16="http://schemas.microsoft.com/office/drawing/2014/chart" uri="{C3380CC4-5D6E-409C-BE32-E72D297353CC}">
              <c16:uniqueId val="{00000004-62B8-40E2-83F8-73E32050E16E}"/>
            </c:ext>
          </c:extLst>
        </c:ser>
        <c:ser>
          <c:idx val="5"/>
          <c:order val="5"/>
          <c:tx>
            <c:strRef>
              <c:f>'3'!$G$1</c:f>
              <c:strCache>
                <c:ptCount val="1"/>
                <c:pt idx="0">
                  <c:v>More than 1/4 to less than 1/2</c:v>
                </c:pt>
              </c:strCache>
            </c:strRef>
          </c:tx>
          <c:spPr>
            <a:solidFill>
              <a:srgbClr val="64BBCA"/>
            </a:solidFill>
            <a:ln>
              <a:solidFill>
                <a:schemeClr val="bg1"/>
              </a:solidFill>
            </a:ln>
            <a:effectLst/>
          </c:spPr>
          <c:invertIfNegative val="0"/>
          <c:cat>
            <c:strRef>
              <c:f>'3'!$A$2:$A$19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'3'!$G$2:$G$19</c:f>
              <c:numCache>
                <c:formatCode>General</c:formatCode>
                <c:ptCount val="18"/>
                <c:pt idx="0">
                  <c:v>126</c:v>
                </c:pt>
                <c:pt idx="1">
                  <c:v>255</c:v>
                </c:pt>
                <c:pt idx="2">
                  <c:v>297</c:v>
                </c:pt>
                <c:pt idx="3">
                  <c:v>328</c:v>
                </c:pt>
                <c:pt idx="4">
                  <c:v>236</c:v>
                </c:pt>
                <c:pt idx="5">
                  <c:v>220</c:v>
                </c:pt>
                <c:pt idx="6">
                  <c:v>213</c:v>
                </c:pt>
                <c:pt idx="7">
                  <c:v>172</c:v>
                </c:pt>
                <c:pt idx="8">
                  <c:v>156</c:v>
                </c:pt>
                <c:pt idx="9">
                  <c:v>135</c:v>
                </c:pt>
                <c:pt idx="10">
                  <c:v>154</c:v>
                </c:pt>
                <c:pt idx="11">
                  <c:v>125</c:v>
                </c:pt>
                <c:pt idx="12">
                  <c:v>89</c:v>
                </c:pt>
                <c:pt idx="13">
                  <c:v>70</c:v>
                </c:pt>
                <c:pt idx="14">
                  <c:v>19</c:v>
                </c:pt>
                <c:pt idx="15">
                  <c:v>10</c:v>
                </c:pt>
                <c:pt idx="16">
                  <c:v>2</c:v>
                </c:pt>
                <c:pt idx="17">
                  <c:v>1</c:v>
                </c:pt>
              </c:numCache>
            </c:numRef>
          </c:val>
          <c:extLst>
            <c:ext xmlns:c16="http://schemas.microsoft.com/office/drawing/2014/chart" uri="{C3380CC4-5D6E-409C-BE32-E72D297353CC}">
              <c16:uniqueId val="{00000005-62B8-40E2-83F8-73E32050E16E}"/>
            </c:ext>
          </c:extLst>
        </c:ser>
        <c:ser>
          <c:idx val="6"/>
          <c:order val="6"/>
          <c:tx>
            <c:strRef>
              <c:f>'3'!$H$1</c:f>
              <c:strCache>
                <c:ptCount val="1"/>
                <c:pt idx="0">
                  <c:v>1/4</c:v>
                </c:pt>
              </c:strCache>
            </c:strRef>
          </c:tx>
          <c:spPr>
            <a:solidFill>
              <a:schemeClr val="tx2">
                <a:lumMod val="20000"/>
                <a:lumOff val="80000"/>
              </a:schemeClr>
            </a:solidFill>
            <a:ln>
              <a:solidFill>
                <a:schemeClr val="bg1"/>
              </a:solidFill>
            </a:ln>
            <a:effectLst/>
          </c:spPr>
          <c:invertIfNegative val="0"/>
          <c:cat>
            <c:strRef>
              <c:f>'3'!$A$2:$A$19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'3'!$H$2:$H$19</c:f>
              <c:numCache>
                <c:formatCode>General</c:formatCode>
                <c:ptCount val="18"/>
                <c:pt idx="0">
                  <c:v>29</c:v>
                </c:pt>
                <c:pt idx="1">
                  <c:v>42</c:v>
                </c:pt>
                <c:pt idx="2">
                  <c:v>47</c:v>
                </c:pt>
                <c:pt idx="3">
                  <c:v>51</c:v>
                </c:pt>
                <c:pt idx="4">
                  <c:v>50</c:v>
                </c:pt>
                <c:pt idx="5">
                  <c:v>42</c:v>
                </c:pt>
                <c:pt idx="6">
                  <c:v>57</c:v>
                </c:pt>
                <c:pt idx="7">
                  <c:v>41</c:v>
                </c:pt>
                <c:pt idx="8">
                  <c:v>28</c:v>
                </c:pt>
                <c:pt idx="9">
                  <c:v>16</c:v>
                </c:pt>
                <c:pt idx="10">
                  <c:v>7</c:v>
                </c:pt>
                <c:pt idx="11">
                  <c:v>5</c:v>
                </c:pt>
                <c:pt idx="12">
                  <c:v>1</c:v>
                </c:pt>
                <c:pt idx="13">
                  <c:v>0</c:v>
                </c:pt>
                <c:pt idx="14">
                  <c:v>0</c:v>
                </c:pt>
                <c:pt idx="15">
                  <c:v>3</c:v>
                </c:pt>
                <c:pt idx="16">
                  <c:v>0</c:v>
                </c:pt>
                <c:pt idx="17">
                  <c:v>2</c:v>
                </c:pt>
              </c:numCache>
            </c:numRef>
          </c:val>
          <c:extLst>
            <c:ext xmlns:c16="http://schemas.microsoft.com/office/drawing/2014/chart" uri="{C3380CC4-5D6E-409C-BE32-E72D297353CC}">
              <c16:uniqueId val="{00000006-62B8-40E2-83F8-73E32050E16E}"/>
            </c:ext>
          </c:extLst>
        </c:ser>
        <c:dLbls>
          <c:showLegendKey val="0"/>
          <c:showVal val="0"/>
          <c:showCatName val="0"/>
          <c:showSerName val="0"/>
          <c:showPercent val="0"/>
          <c:showBubbleSize val="0"/>
        </c:dLbls>
        <c:gapWidth val="100"/>
        <c:overlap val="100"/>
        <c:axId val="646489983"/>
        <c:axId val="646479999"/>
      </c:barChart>
      <c:catAx>
        <c:axId val="646489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46479999"/>
        <c:crosses val="autoZero"/>
        <c:auto val="1"/>
        <c:lblAlgn val="ctr"/>
        <c:lblOffset val="100"/>
        <c:noMultiLvlLbl val="0"/>
      </c:catAx>
      <c:valAx>
        <c:axId val="646479999"/>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46489983"/>
        <c:crosses val="autoZero"/>
        <c:crossBetween val="between"/>
        <c:majorUnit val="0.25"/>
      </c:valAx>
      <c:spPr>
        <a:noFill/>
        <a:ln>
          <a:noFill/>
        </a:ln>
        <a:effectLst/>
      </c:spPr>
    </c:plotArea>
    <c:legend>
      <c:legendPos val="b"/>
      <c:layout>
        <c:manualLayout>
          <c:xMode val="edge"/>
          <c:yMode val="edge"/>
          <c:x val="0"/>
          <c:y val="0.91975902341066429"/>
          <c:w val="1"/>
          <c:h val="7.581006447868395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6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97441802012648E-2"/>
          <c:y val="8.5449995634389167E-2"/>
          <c:w val="0.86597143565459866"/>
          <c:h val="0.48256506819413625"/>
        </c:manualLayout>
      </c:layout>
      <c:lineChart>
        <c:grouping val="standard"/>
        <c:varyColors val="0"/>
        <c:ser>
          <c:idx val="0"/>
          <c:order val="0"/>
          <c:tx>
            <c:strRef>
              <c:f>Sheet1!$B$1</c:f>
              <c:strCache>
                <c:ptCount val="1"/>
                <c:pt idx="0">
                  <c:v>Scenario 1: 1/4 Mille Lacs Band blood quantum</c:v>
                </c:pt>
              </c:strCache>
            </c:strRef>
          </c:tx>
          <c:spPr>
            <a:ln w="28575" cap="rnd">
              <a:solidFill>
                <a:schemeClr val="accent1"/>
              </a:solidFill>
              <a:round/>
            </a:ln>
            <a:effectLst/>
          </c:spPr>
          <c:marker>
            <c:symbol val="none"/>
          </c:marker>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AA-44D7-807F-699DE7073CAD}"/>
                </c:ext>
              </c:extLst>
            </c:dLbl>
            <c:dLbl>
              <c:idx val="2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AA-44D7-807F-699DE7073CA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Sheet1!$A$2:$A$22</c:f>
              <c:numCache>
                <c:formatCode>General</c:formatCode>
                <c:ptCount val="21"/>
                <c:pt idx="0">
                  <c:v>2023</c:v>
                </c:pt>
                <c:pt idx="1">
                  <c:v>2028</c:v>
                </c:pt>
                <c:pt idx="2">
                  <c:v>2033</c:v>
                </c:pt>
                <c:pt idx="3">
                  <c:v>2038</c:v>
                </c:pt>
                <c:pt idx="4">
                  <c:v>2043</c:v>
                </c:pt>
                <c:pt idx="5">
                  <c:v>2048</c:v>
                </c:pt>
                <c:pt idx="6">
                  <c:v>2053</c:v>
                </c:pt>
                <c:pt idx="7">
                  <c:v>2058</c:v>
                </c:pt>
                <c:pt idx="8">
                  <c:v>2063</c:v>
                </c:pt>
                <c:pt idx="9">
                  <c:v>2068</c:v>
                </c:pt>
                <c:pt idx="10">
                  <c:v>2073</c:v>
                </c:pt>
                <c:pt idx="11">
                  <c:v>2078</c:v>
                </c:pt>
                <c:pt idx="12">
                  <c:v>2083</c:v>
                </c:pt>
                <c:pt idx="13">
                  <c:v>2088</c:v>
                </c:pt>
                <c:pt idx="14">
                  <c:v>2093</c:v>
                </c:pt>
                <c:pt idx="15">
                  <c:v>2098</c:v>
                </c:pt>
                <c:pt idx="16">
                  <c:v>2103</c:v>
                </c:pt>
                <c:pt idx="17">
                  <c:v>2108</c:v>
                </c:pt>
                <c:pt idx="18">
                  <c:v>2113</c:v>
                </c:pt>
                <c:pt idx="19">
                  <c:v>2118</c:v>
                </c:pt>
                <c:pt idx="20">
                  <c:v>2123</c:v>
                </c:pt>
              </c:numCache>
            </c:numRef>
          </c:cat>
          <c:val>
            <c:numRef>
              <c:f>Sheet1!$B$2:$B$22</c:f>
              <c:numCache>
                <c:formatCode>#,##0</c:formatCode>
                <c:ptCount val="21"/>
                <c:pt idx="0">
                  <c:v>4952</c:v>
                </c:pt>
                <c:pt idx="1">
                  <c:v>5053.9471825299761</c:v>
                </c:pt>
                <c:pt idx="2">
                  <c:v>5148.9763397389115</c:v>
                </c:pt>
                <c:pt idx="3">
                  <c:v>5213.143750728992</c:v>
                </c:pt>
                <c:pt idx="4">
                  <c:v>5224.9813038359625</c:v>
                </c:pt>
                <c:pt idx="5">
                  <c:v>5139.2556628288849</c:v>
                </c:pt>
                <c:pt idx="6">
                  <c:v>4989.4628943668731</c:v>
                </c:pt>
                <c:pt idx="7">
                  <c:v>4785.9383934634634</c:v>
                </c:pt>
                <c:pt idx="8">
                  <c:v>4552.4785063835425</c:v>
                </c:pt>
                <c:pt idx="9">
                  <c:v>4315.6185311524205</c:v>
                </c:pt>
                <c:pt idx="10">
                  <c:v>4040.8003710693374</c:v>
                </c:pt>
                <c:pt idx="11">
                  <c:v>3739.3250880557307</c:v>
                </c:pt>
                <c:pt idx="12">
                  <c:v>3418.9464359373633</c:v>
                </c:pt>
                <c:pt idx="13">
                  <c:v>3092.0944894498471</c:v>
                </c:pt>
                <c:pt idx="14">
                  <c:v>2754.4655918209478</c:v>
                </c:pt>
                <c:pt idx="15">
                  <c:v>2398.5049355368301</c:v>
                </c:pt>
                <c:pt idx="16">
                  <c:v>2082.8112202474449</c:v>
                </c:pt>
                <c:pt idx="17">
                  <c:v>1818.3029924221157</c:v>
                </c:pt>
                <c:pt idx="18">
                  <c:v>1617.9090575663261</c:v>
                </c:pt>
                <c:pt idx="19">
                  <c:v>1402.4621579991549</c:v>
                </c:pt>
                <c:pt idx="20">
                  <c:v>1191.3067128918415</c:v>
                </c:pt>
              </c:numCache>
            </c:numRef>
          </c:val>
          <c:smooth val="0"/>
          <c:extLst>
            <c:ext xmlns:c16="http://schemas.microsoft.com/office/drawing/2014/chart" uri="{C3380CC4-5D6E-409C-BE32-E72D297353CC}">
              <c16:uniqueId val="{00000002-0BAA-44D7-807F-699DE7073CAD}"/>
            </c:ext>
          </c:extLst>
        </c:ser>
        <c:dLbls>
          <c:showLegendKey val="0"/>
          <c:showVal val="0"/>
          <c:showCatName val="0"/>
          <c:showSerName val="0"/>
          <c:showPercent val="0"/>
          <c:showBubbleSize val="0"/>
        </c:dLbls>
        <c:smooth val="0"/>
        <c:axId val="835549528"/>
        <c:axId val="835549856"/>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Scenario 1: plus currently non-enrolled</c:v>
                      </c:pt>
                    </c:strCache>
                  </c:strRef>
                </c:tx>
                <c:spPr>
                  <a:ln w="28575" cap="rnd">
                    <a:solidFill>
                      <a:schemeClr val="accent1"/>
                    </a:solidFill>
                    <a:prstDash val="dash"/>
                    <a:round/>
                  </a:ln>
                  <a:effectLst/>
                </c:spPr>
                <c:marker>
                  <c:symbol val="none"/>
                </c:marker>
                <c:cat>
                  <c:numRef>
                    <c:extLst>
                      <c:ext uri="{02D57815-91ED-43cb-92C2-25804820EDAC}">
                        <c15:formulaRef>
                          <c15:sqref>Sheet1!$A$2:$A$22</c15:sqref>
                        </c15:formulaRef>
                      </c:ext>
                    </c:extLst>
                    <c:numCache>
                      <c:formatCode>General</c:formatCode>
                      <c:ptCount val="21"/>
                      <c:pt idx="0">
                        <c:v>2023</c:v>
                      </c:pt>
                      <c:pt idx="1">
                        <c:v>2028</c:v>
                      </c:pt>
                      <c:pt idx="2">
                        <c:v>2033</c:v>
                      </c:pt>
                      <c:pt idx="3">
                        <c:v>2038</c:v>
                      </c:pt>
                      <c:pt idx="4">
                        <c:v>2043</c:v>
                      </c:pt>
                      <c:pt idx="5">
                        <c:v>2048</c:v>
                      </c:pt>
                      <c:pt idx="6">
                        <c:v>2053</c:v>
                      </c:pt>
                      <c:pt idx="7">
                        <c:v>2058</c:v>
                      </c:pt>
                      <c:pt idx="8">
                        <c:v>2063</c:v>
                      </c:pt>
                      <c:pt idx="9">
                        <c:v>2068</c:v>
                      </c:pt>
                      <c:pt idx="10">
                        <c:v>2073</c:v>
                      </c:pt>
                      <c:pt idx="11">
                        <c:v>2078</c:v>
                      </c:pt>
                      <c:pt idx="12">
                        <c:v>2083</c:v>
                      </c:pt>
                      <c:pt idx="13">
                        <c:v>2088</c:v>
                      </c:pt>
                      <c:pt idx="14">
                        <c:v>2093</c:v>
                      </c:pt>
                      <c:pt idx="15">
                        <c:v>2098</c:v>
                      </c:pt>
                      <c:pt idx="16">
                        <c:v>2103</c:v>
                      </c:pt>
                      <c:pt idx="17">
                        <c:v>2108</c:v>
                      </c:pt>
                      <c:pt idx="18">
                        <c:v>2113</c:v>
                      </c:pt>
                      <c:pt idx="19">
                        <c:v>2118</c:v>
                      </c:pt>
                      <c:pt idx="20">
                        <c:v>2123</c:v>
                      </c:pt>
                    </c:numCache>
                  </c:numRef>
                </c:cat>
                <c:val>
                  <c:numRef>
                    <c:extLst>
                      <c:ext uri="{02D57815-91ED-43cb-92C2-25804820EDAC}">
                        <c15:formulaRef>
                          <c15:sqref>Sheet1!$C$2:$C$22</c15:sqref>
                        </c15:formulaRef>
                      </c:ext>
                    </c:extLst>
                    <c:numCache>
                      <c:formatCode>#,##0</c:formatCode>
                      <c:ptCount val="21"/>
                      <c:pt idx="0">
                        <c:v>4952</c:v>
                      </c:pt>
                      <c:pt idx="1">
                        <c:v>5053.9471825299761</c:v>
                      </c:pt>
                      <c:pt idx="2">
                        <c:v>5148.9763397389115</c:v>
                      </c:pt>
                      <c:pt idx="3">
                        <c:v>5213.143750728992</c:v>
                      </c:pt>
                      <c:pt idx="4">
                        <c:v>5224.9813038359625</c:v>
                      </c:pt>
                      <c:pt idx="5">
                        <c:v>5139.2556628288849</c:v>
                      </c:pt>
                      <c:pt idx="6">
                        <c:v>4989.4628943668731</c:v>
                      </c:pt>
                      <c:pt idx="7">
                        <c:v>4785.9383934634634</c:v>
                      </c:pt>
                      <c:pt idx="8">
                        <c:v>4552.4785063835425</c:v>
                      </c:pt>
                      <c:pt idx="9">
                        <c:v>4315.6185311524205</c:v>
                      </c:pt>
                      <c:pt idx="10">
                        <c:v>4040.8003710693374</c:v>
                      </c:pt>
                      <c:pt idx="11">
                        <c:v>3739.3250880557307</c:v>
                      </c:pt>
                      <c:pt idx="12">
                        <c:v>3418.9464359373633</c:v>
                      </c:pt>
                      <c:pt idx="13">
                        <c:v>3092.0944894498471</c:v>
                      </c:pt>
                      <c:pt idx="14">
                        <c:v>2754.4655918209478</c:v>
                      </c:pt>
                      <c:pt idx="15">
                        <c:v>2398.5049355368301</c:v>
                      </c:pt>
                      <c:pt idx="16">
                        <c:v>2082.8112202474449</c:v>
                      </c:pt>
                      <c:pt idx="17">
                        <c:v>1818.3029924221157</c:v>
                      </c:pt>
                      <c:pt idx="18">
                        <c:v>1617.9090575663261</c:v>
                      </c:pt>
                      <c:pt idx="19">
                        <c:v>1402.4621579991549</c:v>
                      </c:pt>
                      <c:pt idx="20">
                        <c:v>1191.3067128918415</c:v>
                      </c:pt>
                    </c:numCache>
                  </c:numRef>
                </c:val>
                <c:smooth val="0"/>
                <c:extLst>
                  <c:ext xmlns:c16="http://schemas.microsoft.com/office/drawing/2014/chart" uri="{C3380CC4-5D6E-409C-BE32-E72D297353CC}">
                    <c16:uniqueId val="{00000003-0BAA-44D7-807F-699DE7073CAD}"/>
                  </c:ext>
                </c:extLst>
              </c15:ser>
            </c15:filteredLineSeries>
          </c:ext>
        </c:extLst>
      </c:lineChart>
      <c:catAx>
        <c:axId val="835549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35549856"/>
        <c:crosses val="autoZero"/>
        <c:auto val="1"/>
        <c:lblAlgn val="ctr"/>
        <c:lblOffset val="100"/>
        <c:tickLblSkip val="5"/>
        <c:noMultiLvlLbl val="0"/>
      </c:catAx>
      <c:valAx>
        <c:axId val="835549856"/>
        <c:scaling>
          <c:orientation val="minMax"/>
          <c:max val="10000"/>
          <c:min val="0"/>
        </c:scaling>
        <c:delete val="1"/>
        <c:axPos val="l"/>
        <c:numFmt formatCode="#,##0" sourceLinked="1"/>
        <c:majorTickMark val="out"/>
        <c:minorTickMark val="none"/>
        <c:tickLblPos val="nextTo"/>
        <c:crossAx val="835549528"/>
        <c:crosses val="autoZero"/>
        <c:crossBetween val="midCat"/>
        <c:majorUnit val="5000"/>
      </c:valAx>
      <c:spPr>
        <a:noFill/>
        <a:ln>
          <a:noFill/>
        </a:ln>
        <a:effectLst/>
      </c:spPr>
    </c:plotArea>
    <c:plotVisOnly val="1"/>
    <c:dispBlanksAs val="gap"/>
    <c:showDLblsOverMax val="0"/>
  </c:chart>
  <c:spPr>
    <a:noFill/>
    <a:ln w="9525" cap="flat" cmpd="sng" algn="ctr">
      <a:noFill/>
      <a:round/>
    </a:ln>
    <a:effectLst/>
  </c:spPr>
  <c:txPr>
    <a:bodyPr/>
    <a:lstStyle/>
    <a:p>
      <a:pPr>
        <a:defRPr sz="16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97441802012648E-2"/>
          <c:y val="2.5918310563697897E-2"/>
          <c:w val="0.86597143565459866"/>
          <c:h val="0.57327148870060807"/>
        </c:manualLayout>
      </c:layout>
      <c:lineChart>
        <c:grouping val="standard"/>
        <c:varyColors val="0"/>
        <c:ser>
          <c:idx val="0"/>
          <c:order val="0"/>
          <c:tx>
            <c:strRef>
              <c:f>ppt_charts!$D$1</c:f>
              <c:strCache>
                <c:ptCount val="1"/>
                <c:pt idx="0">
                  <c:v>Starting point is currently enrolled Mille Lacs citizens</c:v>
                </c:pt>
              </c:strCache>
            </c:strRef>
          </c:tx>
          <c:spPr>
            <a:ln w="28575" cap="rnd">
              <a:solidFill>
                <a:schemeClr val="accent2"/>
              </a:solidFill>
              <a:round/>
            </a:ln>
            <a:effectLst/>
          </c:spPr>
          <c:marker>
            <c:symbol val="none"/>
          </c:marker>
          <c:dLbls>
            <c:dLbl>
              <c:idx val="0"/>
              <c:layout>
                <c:manualLayout>
                  <c:x val="-6.9418146135204944E-2"/>
                  <c:y val="4.25225160070486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B3-4E50-9FC6-110CA37CDE69}"/>
                </c:ext>
              </c:extLst>
            </c:dLbl>
            <c:dLbl>
              <c:idx val="20"/>
              <c:layout>
                <c:manualLayout>
                  <c:x val="0"/>
                  <c:y val="3.82702644063437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B3-4E50-9FC6-110CA37CDE6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0"/>
              </c:ext>
            </c:extLst>
          </c:dLbls>
          <c:cat>
            <c:numRef>
              <c:f>ppt_charts!$A$2:$A$22</c:f>
              <c:numCache>
                <c:formatCode>General</c:formatCode>
                <c:ptCount val="21"/>
                <c:pt idx="0">
                  <c:v>2023</c:v>
                </c:pt>
                <c:pt idx="1">
                  <c:v>2028</c:v>
                </c:pt>
                <c:pt idx="2">
                  <c:v>2033</c:v>
                </c:pt>
                <c:pt idx="3">
                  <c:v>2038</c:v>
                </c:pt>
                <c:pt idx="4">
                  <c:v>2043</c:v>
                </c:pt>
                <c:pt idx="5">
                  <c:v>2048</c:v>
                </c:pt>
                <c:pt idx="6">
                  <c:v>2053</c:v>
                </c:pt>
                <c:pt idx="7">
                  <c:v>2058</c:v>
                </c:pt>
                <c:pt idx="8">
                  <c:v>2063</c:v>
                </c:pt>
                <c:pt idx="9">
                  <c:v>2068</c:v>
                </c:pt>
                <c:pt idx="10">
                  <c:v>2073</c:v>
                </c:pt>
                <c:pt idx="11">
                  <c:v>2078</c:v>
                </c:pt>
                <c:pt idx="12">
                  <c:v>2083</c:v>
                </c:pt>
                <c:pt idx="13">
                  <c:v>2088</c:v>
                </c:pt>
                <c:pt idx="14">
                  <c:v>2093</c:v>
                </c:pt>
                <c:pt idx="15">
                  <c:v>2098</c:v>
                </c:pt>
                <c:pt idx="16">
                  <c:v>2103</c:v>
                </c:pt>
                <c:pt idx="17">
                  <c:v>2108</c:v>
                </c:pt>
                <c:pt idx="18">
                  <c:v>2113</c:v>
                </c:pt>
                <c:pt idx="19">
                  <c:v>2118</c:v>
                </c:pt>
                <c:pt idx="20">
                  <c:v>2123</c:v>
                </c:pt>
              </c:numCache>
            </c:numRef>
          </c:cat>
          <c:val>
            <c:numRef>
              <c:f>ppt_charts!$D$2:$D$22</c:f>
              <c:numCache>
                <c:formatCode>#,##0</c:formatCode>
                <c:ptCount val="21"/>
                <c:pt idx="0">
                  <c:v>4952</c:v>
                </c:pt>
                <c:pt idx="1">
                  <c:v>5076.0246694869447</c:v>
                </c:pt>
                <c:pt idx="2">
                  <c:v>5194.5711839062851</c:v>
                </c:pt>
                <c:pt idx="3">
                  <c:v>5283.5758756135319</c:v>
                </c:pt>
                <c:pt idx="4">
                  <c:v>5319.7230338013323</c:v>
                </c:pt>
                <c:pt idx="5">
                  <c:v>5255.37287323072</c:v>
                </c:pt>
                <c:pt idx="6">
                  <c:v>5123.0399358647728</c:v>
                </c:pt>
                <c:pt idx="7">
                  <c:v>4934.0370084953329</c:v>
                </c:pt>
                <c:pt idx="8">
                  <c:v>4713.5992105050254</c:v>
                </c:pt>
                <c:pt idx="9">
                  <c:v>4489.0484495790615</c:v>
                </c:pt>
                <c:pt idx="10">
                  <c:v>4225.3326725230791</c:v>
                </c:pt>
                <c:pt idx="11">
                  <c:v>3932.8400003035717</c:v>
                </c:pt>
                <c:pt idx="12">
                  <c:v>3618.7862190200267</c:v>
                </c:pt>
                <c:pt idx="13">
                  <c:v>3295.682039442197</c:v>
                </c:pt>
                <c:pt idx="14">
                  <c:v>2959.5242448149056</c:v>
                </c:pt>
                <c:pt idx="15">
                  <c:v>2602.947093905495</c:v>
                </c:pt>
                <c:pt idx="16">
                  <c:v>2284.4180863819788</c:v>
                </c:pt>
                <c:pt idx="17">
                  <c:v>2014.3721256098202</c:v>
                </c:pt>
                <c:pt idx="18">
                  <c:v>1805.1550490184536</c:v>
                </c:pt>
                <c:pt idx="19">
                  <c:v>1573.0873679743345</c:v>
                </c:pt>
                <c:pt idx="20">
                  <c:v>1344.7416717743768</c:v>
                </c:pt>
              </c:numCache>
            </c:numRef>
          </c:val>
          <c:smooth val="0"/>
          <c:extLst>
            <c:ext xmlns:c16="http://schemas.microsoft.com/office/drawing/2014/chart" uri="{C3380CC4-5D6E-409C-BE32-E72D297353CC}">
              <c16:uniqueId val="{00000002-27B3-4E50-9FC6-110CA37CDE69}"/>
            </c:ext>
          </c:extLst>
        </c:ser>
        <c:ser>
          <c:idx val="1"/>
          <c:order val="1"/>
          <c:tx>
            <c:strRef>
              <c:f>ppt_charts!$E$1</c:f>
              <c:strCache>
                <c:ptCount val="1"/>
                <c:pt idx="0">
                  <c:v>Starting point is currently enrolled Mille Lacs citizens plus other enrollable individuals under Scenario 2</c:v>
                </c:pt>
              </c:strCache>
            </c:strRef>
          </c:tx>
          <c:spPr>
            <a:ln w="28575" cap="rnd">
              <a:solidFill>
                <a:schemeClr val="accent2"/>
              </a:solidFill>
              <a:prstDash val="dash"/>
              <a:round/>
            </a:ln>
            <a:effectLst/>
          </c:spPr>
          <c:marker>
            <c:symbol val="none"/>
          </c:marker>
          <c:dLbls>
            <c:dLbl>
              <c:idx val="0"/>
              <c:layout>
                <c:manualLayout>
                  <c:x val="-6.7969938529269192E-2"/>
                  <c:y val="-3.40180128056389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B3-4E50-9FC6-110CA37CDE69}"/>
                </c:ext>
              </c:extLst>
            </c:dLbl>
            <c:dLbl>
              <c:idx val="20"/>
              <c:layout>
                <c:manualLayout>
                  <c:x val="0"/>
                  <c:y val="-4.25225160070486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B3-4E50-9FC6-110CA37CDE6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0"/>
              </c:ext>
            </c:extLst>
          </c:dLbls>
          <c:cat>
            <c:numRef>
              <c:f>ppt_charts!$A$2:$A$22</c:f>
              <c:numCache>
                <c:formatCode>General</c:formatCode>
                <c:ptCount val="21"/>
                <c:pt idx="0">
                  <c:v>2023</c:v>
                </c:pt>
                <c:pt idx="1">
                  <c:v>2028</c:v>
                </c:pt>
                <c:pt idx="2">
                  <c:v>2033</c:v>
                </c:pt>
                <c:pt idx="3">
                  <c:v>2038</c:v>
                </c:pt>
                <c:pt idx="4">
                  <c:v>2043</c:v>
                </c:pt>
                <c:pt idx="5">
                  <c:v>2048</c:v>
                </c:pt>
                <c:pt idx="6">
                  <c:v>2053</c:v>
                </c:pt>
                <c:pt idx="7">
                  <c:v>2058</c:v>
                </c:pt>
                <c:pt idx="8">
                  <c:v>2063</c:v>
                </c:pt>
                <c:pt idx="9">
                  <c:v>2068</c:v>
                </c:pt>
                <c:pt idx="10">
                  <c:v>2073</c:v>
                </c:pt>
                <c:pt idx="11">
                  <c:v>2078</c:v>
                </c:pt>
                <c:pt idx="12">
                  <c:v>2083</c:v>
                </c:pt>
                <c:pt idx="13">
                  <c:v>2088</c:v>
                </c:pt>
                <c:pt idx="14">
                  <c:v>2093</c:v>
                </c:pt>
                <c:pt idx="15">
                  <c:v>2098</c:v>
                </c:pt>
                <c:pt idx="16">
                  <c:v>2103</c:v>
                </c:pt>
                <c:pt idx="17">
                  <c:v>2108</c:v>
                </c:pt>
                <c:pt idx="18">
                  <c:v>2113</c:v>
                </c:pt>
                <c:pt idx="19">
                  <c:v>2118</c:v>
                </c:pt>
                <c:pt idx="20">
                  <c:v>2123</c:v>
                </c:pt>
              </c:numCache>
              <c:extLst xmlns:c15="http://schemas.microsoft.com/office/drawing/2012/chart"/>
            </c:numRef>
          </c:cat>
          <c:val>
            <c:numRef>
              <c:f>ppt_charts!$E$2:$E$22</c:f>
              <c:numCache>
                <c:formatCode>#,##0</c:formatCode>
                <c:ptCount val="21"/>
                <c:pt idx="0">
                  <c:v>5113.0558438379976</c:v>
                </c:pt>
                <c:pt idx="1">
                  <c:v>5240.2067165338631</c:v>
                </c:pt>
                <c:pt idx="2">
                  <c:v>5362.9093731810563</c:v>
                </c:pt>
                <c:pt idx="3">
                  <c:v>5457.5767908632488</c:v>
                </c:pt>
                <c:pt idx="4">
                  <c:v>5500.2677329780308</c:v>
                </c:pt>
                <c:pt idx="5">
                  <c:v>5440.4395942725905</c:v>
                </c:pt>
                <c:pt idx="6">
                  <c:v>5308.146133502366</c:v>
                </c:pt>
                <c:pt idx="7">
                  <c:v>5110.291034756674</c:v>
                </c:pt>
                <c:pt idx="8">
                  <c:v>4882.0413031261423</c:v>
                </c:pt>
                <c:pt idx="9">
                  <c:v>4649.8689891512377</c:v>
                </c:pt>
                <c:pt idx="10">
                  <c:v>4380.7177749278271</c:v>
                </c:pt>
                <c:pt idx="11">
                  <c:v>4082.7365190110659</c:v>
                </c:pt>
                <c:pt idx="12">
                  <c:v>3760.5701608164786</c:v>
                </c:pt>
                <c:pt idx="13">
                  <c:v>3427.9741422191023</c:v>
                </c:pt>
                <c:pt idx="14">
                  <c:v>3078.8508464069178</c:v>
                </c:pt>
                <c:pt idx="15">
                  <c:v>2709.3482920559445</c:v>
                </c:pt>
                <c:pt idx="16">
                  <c:v>2377.1574008844641</c:v>
                </c:pt>
                <c:pt idx="17">
                  <c:v>2090.9201644309342</c:v>
                </c:pt>
                <c:pt idx="18">
                  <c:v>1874.9061750523695</c:v>
                </c:pt>
                <c:pt idx="19">
                  <c:v>1635.722380966723</c:v>
                </c:pt>
                <c:pt idx="20">
                  <c:v>1399.5423063667686</c:v>
                </c:pt>
              </c:numCache>
            </c:numRef>
          </c:val>
          <c:smooth val="0"/>
          <c:extLst xmlns:c15="http://schemas.microsoft.com/office/drawing/2012/chart">
            <c:ext xmlns:c16="http://schemas.microsoft.com/office/drawing/2014/chart" uri="{C3380CC4-5D6E-409C-BE32-E72D297353CC}">
              <c16:uniqueId val="{00000005-27B3-4E50-9FC6-110CA37CDE69}"/>
            </c:ext>
          </c:extLst>
        </c:ser>
        <c:dLbls>
          <c:showLegendKey val="0"/>
          <c:showVal val="0"/>
          <c:showCatName val="0"/>
          <c:showSerName val="0"/>
          <c:showPercent val="0"/>
          <c:showBubbleSize val="0"/>
        </c:dLbls>
        <c:smooth val="0"/>
        <c:axId val="835549528"/>
        <c:axId val="835549856"/>
        <c:extLst/>
      </c:lineChart>
      <c:catAx>
        <c:axId val="835549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35549856"/>
        <c:crosses val="autoZero"/>
        <c:auto val="1"/>
        <c:lblAlgn val="ctr"/>
        <c:lblOffset val="100"/>
        <c:tickLblSkip val="5"/>
        <c:noMultiLvlLbl val="0"/>
      </c:catAx>
      <c:valAx>
        <c:axId val="835549856"/>
        <c:scaling>
          <c:orientation val="minMax"/>
          <c:max val="10000"/>
          <c:min val="0"/>
        </c:scaling>
        <c:delete val="1"/>
        <c:axPos val="l"/>
        <c:numFmt formatCode="#,##0" sourceLinked="1"/>
        <c:majorTickMark val="out"/>
        <c:minorTickMark val="none"/>
        <c:tickLblPos val="nextTo"/>
        <c:crossAx val="835549528"/>
        <c:crosses val="autoZero"/>
        <c:crossBetween val="midCat"/>
        <c:majorUnit val="5000"/>
      </c:valAx>
      <c:spPr>
        <a:noFill/>
        <a:ln>
          <a:noFill/>
        </a:ln>
        <a:effectLst/>
      </c:spPr>
    </c:plotArea>
    <c:legend>
      <c:legendPos val="b"/>
      <c:layout>
        <c:manualLayout>
          <c:xMode val="edge"/>
          <c:yMode val="edge"/>
          <c:x val="0"/>
          <c:y val="0.7552918399878612"/>
          <c:w val="1"/>
          <c:h val="0.22360919172953669"/>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6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97462058644451E-2"/>
          <c:y val="1.9770572603124977E-2"/>
          <c:w val="0.84343872786810792"/>
          <c:h val="0.62935847501342446"/>
        </c:manualLayout>
      </c:layout>
      <c:lineChart>
        <c:grouping val="standard"/>
        <c:varyColors val="0"/>
        <c:ser>
          <c:idx val="0"/>
          <c:order val="0"/>
          <c:tx>
            <c:strRef>
              <c:f>ppt_charts!$F$1</c:f>
              <c:strCache>
                <c:ptCount val="1"/>
                <c:pt idx="0">
                  <c:v>Starting point is currently enrolled Mille Lacs citizens</c:v>
                </c:pt>
              </c:strCache>
            </c:strRef>
          </c:tx>
          <c:spPr>
            <a:ln w="28575" cap="rnd">
              <a:solidFill>
                <a:schemeClr val="accent3"/>
              </a:solidFill>
              <a:round/>
            </a:ln>
            <a:effectLst/>
          </c:spPr>
          <c:marker>
            <c:symbol val="none"/>
          </c:marker>
          <c:dLbls>
            <c:dLbl>
              <c:idx val="0"/>
              <c:layout>
                <c:manualLayout>
                  <c:x val="-7.5548895909580457E-2"/>
                  <c:y val="1.56379636563873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10-452D-A410-530EF5BD5D49}"/>
                </c:ext>
              </c:extLst>
            </c:dLbl>
            <c:dLbl>
              <c:idx val="20"/>
              <c:layout>
                <c:manualLayout>
                  <c:x val="0"/>
                  <c:y val="3.12759273127747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10-452D-A410-530EF5BD5D4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ppt_charts!$A$2:$A$22</c:f>
              <c:numCache>
                <c:formatCode>General</c:formatCode>
                <c:ptCount val="21"/>
                <c:pt idx="0">
                  <c:v>2023</c:v>
                </c:pt>
                <c:pt idx="1">
                  <c:v>2028</c:v>
                </c:pt>
                <c:pt idx="2">
                  <c:v>2033</c:v>
                </c:pt>
                <c:pt idx="3">
                  <c:v>2038</c:v>
                </c:pt>
                <c:pt idx="4">
                  <c:v>2043</c:v>
                </c:pt>
                <c:pt idx="5">
                  <c:v>2048</c:v>
                </c:pt>
                <c:pt idx="6">
                  <c:v>2053</c:v>
                </c:pt>
                <c:pt idx="7">
                  <c:v>2058</c:v>
                </c:pt>
                <c:pt idx="8">
                  <c:v>2063</c:v>
                </c:pt>
                <c:pt idx="9">
                  <c:v>2068</c:v>
                </c:pt>
                <c:pt idx="10">
                  <c:v>2073</c:v>
                </c:pt>
                <c:pt idx="11">
                  <c:v>2078</c:v>
                </c:pt>
                <c:pt idx="12">
                  <c:v>2083</c:v>
                </c:pt>
                <c:pt idx="13">
                  <c:v>2088</c:v>
                </c:pt>
                <c:pt idx="14">
                  <c:v>2093</c:v>
                </c:pt>
                <c:pt idx="15">
                  <c:v>2098</c:v>
                </c:pt>
                <c:pt idx="16">
                  <c:v>2103</c:v>
                </c:pt>
                <c:pt idx="17">
                  <c:v>2108</c:v>
                </c:pt>
                <c:pt idx="18">
                  <c:v>2113</c:v>
                </c:pt>
                <c:pt idx="19">
                  <c:v>2118</c:v>
                </c:pt>
                <c:pt idx="20">
                  <c:v>2123</c:v>
                </c:pt>
              </c:numCache>
            </c:numRef>
          </c:cat>
          <c:val>
            <c:numRef>
              <c:f>ppt_charts!$F$2:$F$22</c:f>
              <c:numCache>
                <c:formatCode>#,##0</c:formatCode>
                <c:ptCount val="21"/>
                <c:pt idx="0">
                  <c:v>4952</c:v>
                </c:pt>
                <c:pt idx="1">
                  <c:v>5227.0850601493503</c:v>
                </c:pt>
                <c:pt idx="2">
                  <c:v>5509.4956183754894</c:v>
                </c:pt>
                <c:pt idx="3">
                  <c:v>5773.7073023319354</c:v>
                </c:pt>
                <c:pt idx="4">
                  <c:v>5980.4912851791742</c:v>
                </c:pt>
                <c:pt idx="5">
                  <c:v>6073.4462047604648</c:v>
                </c:pt>
                <c:pt idx="6">
                  <c:v>6095.9007371835933</c:v>
                </c:pt>
                <c:pt idx="7">
                  <c:v>6075.9373050002605</c:v>
                </c:pt>
                <c:pt idx="8">
                  <c:v>6045.1519405787176</c:v>
                </c:pt>
                <c:pt idx="9">
                  <c:v>6022.3422929651042</c:v>
                </c:pt>
                <c:pt idx="10">
                  <c:v>5954.2215181841175</c:v>
                </c:pt>
                <c:pt idx="11">
                  <c:v>5840.9306874404319</c:v>
                </c:pt>
                <c:pt idx="12">
                  <c:v>5689.2220387508241</c:v>
                </c:pt>
                <c:pt idx="13">
                  <c:v>5517.2353028879088</c:v>
                </c:pt>
                <c:pt idx="14">
                  <c:v>5325.1081732461644</c:v>
                </c:pt>
                <c:pt idx="15">
                  <c:v>5103.0819310522893</c:v>
                </c:pt>
                <c:pt idx="16">
                  <c:v>4901.3135589472076</c:v>
                </c:pt>
                <c:pt idx="17">
                  <c:v>4720.1196091458014</c:v>
                </c:pt>
                <c:pt idx="18">
                  <c:v>4564.4461190909378</c:v>
                </c:pt>
                <c:pt idx="19">
                  <c:v>4319.5551092784654</c:v>
                </c:pt>
                <c:pt idx="20">
                  <c:v>4061.7793161670156</c:v>
                </c:pt>
              </c:numCache>
            </c:numRef>
          </c:val>
          <c:smooth val="0"/>
          <c:extLst>
            <c:ext xmlns:c16="http://schemas.microsoft.com/office/drawing/2014/chart" uri="{C3380CC4-5D6E-409C-BE32-E72D297353CC}">
              <c16:uniqueId val="{00000002-5E10-452D-A410-530EF5BD5D49}"/>
            </c:ext>
          </c:extLst>
        </c:ser>
        <c:ser>
          <c:idx val="1"/>
          <c:order val="1"/>
          <c:tx>
            <c:strRef>
              <c:f>ppt_charts!$G$1</c:f>
              <c:strCache>
                <c:ptCount val="1"/>
                <c:pt idx="0">
                  <c:v>Starting point is currently enrolled Mille Lacs citizens plus other enrollable individuals under Scenario 3</c:v>
                </c:pt>
              </c:strCache>
            </c:strRef>
          </c:tx>
          <c:spPr>
            <a:ln w="28575" cap="rnd">
              <a:solidFill>
                <a:schemeClr val="accent3"/>
              </a:solidFill>
              <a:prstDash val="dash"/>
              <a:round/>
            </a:ln>
            <a:effectLst/>
          </c:spPr>
          <c:marker>
            <c:symbol val="none"/>
          </c:marker>
          <c:dLbls>
            <c:dLbl>
              <c:idx val="0"/>
              <c:layout>
                <c:manualLayout>
                  <c:x val="-7.5548851781016432E-2"/>
                  <c:y val="-2.51628930577045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10-452D-A410-530EF5BD5D49}"/>
                </c:ext>
              </c:extLst>
            </c:dLbl>
            <c:dLbl>
              <c:idx val="20"/>
              <c:layout>
                <c:manualLayout>
                  <c:x val="0"/>
                  <c:y val="-2.50207418502198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E10-452D-A410-530EF5BD5D4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ppt_charts!$A$2:$A$22</c:f>
              <c:numCache>
                <c:formatCode>General</c:formatCode>
                <c:ptCount val="21"/>
                <c:pt idx="0">
                  <c:v>2023</c:v>
                </c:pt>
                <c:pt idx="1">
                  <c:v>2028</c:v>
                </c:pt>
                <c:pt idx="2">
                  <c:v>2033</c:v>
                </c:pt>
                <c:pt idx="3">
                  <c:v>2038</c:v>
                </c:pt>
                <c:pt idx="4">
                  <c:v>2043</c:v>
                </c:pt>
                <c:pt idx="5">
                  <c:v>2048</c:v>
                </c:pt>
                <c:pt idx="6">
                  <c:v>2053</c:v>
                </c:pt>
                <c:pt idx="7">
                  <c:v>2058</c:v>
                </c:pt>
                <c:pt idx="8">
                  <c:v>2063</c:v>
                </c:pt>
                <c:pt idx="9">
                  <c:v>2068</c:v>
                </c:pt>
                <c:pt idx="10">
                  <c:v>2073</c:v>
                </c:pt>
                <c:pt idx="11">
                  <c:v>2078</c:v>
                </c:pt>
                <c:pt idx="12">
                  <c:v>2083</c:v>
                </c:pt>
                <c:pt idx="13">
                  <c:v>2088</c:v>
                </c:pt>
                <c:pt idx="14">
                  <c:v>2093</c:v>
                </c:pt>
                <c:pt idx="15">
                  <c:v>2098</c:v>
                </c:pt>
                <c:pt idx="16">
                  <c:v>2103</c:v>
                </c:pt>
                <c:pt idx="17">
                  <c:v>2108</c:v>
                </c:pt>
                <c:pt idx="18">
                  <c:v>2113</c:v>
                </c:pt>
                <c:pt idx="19">
                  <c:v>2118</c:v>
                </c:pt>
                <c:pt idx="20">
                  <c:v>2123</c:v>
                </c:pt>
              </c:numCache>
              <c:extLst xmlns:c15="http://schemas.microsoft.com/office/drawing/2012/chart"/>
            </c:numRef>
          </c:cat>
          <c:val>
            <c:numRef>
              <c:f>ppt_charts!$G$2:$G$22</c:f>
              <c:numCache>
                <c:formatCode>#,##0</c:formatCode>
                <c:ptCount val="21"/>
                <c:pt idx="0">
                  <c:v>5157.5575302872376</c:v>
                </c:pt>
                <c:pt idx="1">
                  <c:v>5443.1615922174651</c:v>
                </c:pt>
                <c:pt idx="2">
                  <c:v>5738.3995092088462</c:v>
                </c:pt>
                <c:pt idx="3">
                  <c:v>6019.0169176212512</c:v>
                </c:pt>
                <c:pt idx="4">
                  <c:v>6243.9383076450549</c:v>
                </c:pt>
                <c:pt idx="5">
                  <c:v>6351.4148836705799</c:v>
                </c:pt>
                <c:pt idx="6">
                  <c:v>6381.501772255896</c:v>
                </c:pt>
                <c:pt idx="7">
                  <c:v>6358.6763206928081</c:v>
                </c:pt>
                <c:pt idx="8">
                  <c:v>6326.0562512845954</c:v>
                </c:pt>
                <c:pt idx="9">
                  <c:v>6301.3769029600289</c:v>
                </c:pt>
                <c:pt idx="10">
                  <c:v>6234.6943749421716</c:v>
                </c:pt>
                <c:pt idx="11">
                  <c:v>6122.94470776256</c:v>
                </c:pt>
                <c:pt idx="12">
                  <c:v>5967.3304019973621</c:v>
                </c:pt>
                <c:pt idx="13">
                  <c:v>5790.4022864903436</c:v>
                </c:pt>
                <c:pt idx="14">
                  <c:v>5588.2987513423323</c:v>
                </c:pt>
                <c:pt idx="15">
                  <c:v>5355.9536484012688</c:v>
                </c:pt>
                <c:pt idx="16">
                  <c:v>5141.8679067359408</c:v>
                </c:pt>
                <c:pt idx="17">
                  <c:v>4947.5219710331967</c:v>
                </c:pt>
                <c:pt idx="18">
                  <c:v>4786.9065383317566</c:v>
                </c:pt>
                <c:pt idx="19">
                  <c:v>4532.8328612341311</c:v>
                </c:pt>
                <c:pt idx="20">
                  <c:v>4263.7023751484621</c:v>
                </c:pt>
              </c:numCache>
            </c:numRef>
          </c:val>
          <c:smooth val="0"/>
          <c:extLst xmlns:c15="http://schemas.microsoft.com/office/drawing/2012/chart">
            <c:ext xmlns:c16="http://schemas.microsoft.com/office/drawing/2014/chart" uri="{C3380CC4-5D6E-409C-BE32-E72D297353CC}">
              <c16:uniqueId val="{00000005-5E10-452D-A410-530EF5BD5D49}"/>
            </c:ext>
          </c:extLst>
        </c:ser>
        <c:dLbls>
          <c:showLegendKey val="0"/>
          <c:showVal val="0"/>
          <c:showCatName val="0"/>
          <c:showSerName val="0"/>
          <c:showPercent val="0"/>
          <c:showBubbleSize val="0"/>
        </c:dLbls>
        <c:smooth val="0"/>
        <c:axId val="835549528"/>
        <c:axId val="835549856"/>
        <c:extLst/>
      </c:lineChart>
      <c:catAx>
        <c:axId val="835549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35549856"/>
        <c:crosses val="autoZero"/>
        <c:auto val="1"/>
        <c:lblAlgn val="ctr"/>
        <c:lblOffset val="100"/>
        <c:tickLblSkip val="5"/>
        <c:noMultiLvlLbl val="0"/>
      </c:catAx>
      <c:valAx>
        <c:axId val="835549856"/>
        <c:scaling>
          <c:orientation val="minMax"/>
          <c:max val="12000"/>
          <c:min val="0"/>
        </c:scaling>
        <c:delete val="1"/>
        <c:axPos val="l"/>
        <c:numFmt formatCode="#,##0" sourceLinked="1"/>
        <c:majorTickMark val="out"/>
        <c:minorTickMark val="none"/>
        <c:tickLblPos val="nextTo"/>
        <c:crossAx val="835549528"/>
        <c:crosses val="autoZero"/>
        <c:crossBetween val="midCat"/>
        <c:majorUnit val="5000"/>
      </c:valAx>
      <c:spPr>
        <a:noFill/>
        <a:ln>
          <a:noFill/>
        </a:ln>
        <a:effectLst/>
      </c:spPr>
    </c:plotArea>
    <c:legend>
      <c:legendPos val="b"/>
      <c:layout>
        <c:manualLayout>
          <c:xMode val="edge"/>
          <c:yMode val="edge"/>
          <c:x val="3.5725587080635808E-3"/>
          <c:y val="0.79627686582332025"/>
          <c:w val="0.99642744129193639"/>
          <c:h val="0.20372313417667978"/>
        </c:manualLayout>
      </c:layout>
      <c:overlay val="0"/>
      <c:spPr>
        <a:noFill/>
        <a:ln>
          <a:noFill/>
        </a:ln>
        <a:effectLst/>
      </c:spPr>
      <c:txPr>
        <a:bodyPr rot="0" spcFirstLastPara="1" vertOverflow="ellipsis" vert="horz" wrap="square" anchor="ctr" anchorCtr="1"/>
        <a:lstStyle/>
        <a:p>
          <a:pPr>
            <a:defRPr sz="15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6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97416363626528E-2"/>
          <c:y val="3.5465717227702503E-2"/>
          <c:w val="0.84343872786810792"/>
          <c:h val="0.62935847501342446"/>
        </c:manualLayout>
      </c:layout>
      <c:lineChart>
        <c:grouping val="standard"/>
        <c:varyColors val="0"/>
        <c:ser>
          <c:idx val="0"/>
          <c:order val="0"/>
          <c:tx>
            <c:strRef>
              <c:f>ppt_charts!$H$1</c:f>
              <c:strCache>
                <c:ptCount val="1"/>
                <c:pt idx="0">
                  <c:v>Starting point is currently enrolled Mille Lacs citizens</c:v>
                </c:pt>
              </c:strCache>
            </c:strRef>
          </c:tx>
          <c:spPr>
            <a:ln w="28575" cap="rnd">
              <a:solidFill>
                <a:schemeClr val="accent4"/>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7B-4A10-A8B1-BDE3D8F87603}"/>
                </c:ext>
              </c:extLst>
            </c:dLbl>
            <c:dLbl>
              <c:idx val="2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7B-4A10-A8B1-BDE3D8F8760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ppt_charts!$A$2:$A$22</c:f>
              <c:numCache>
                <c:formatCode>General</c:formatCode>
                <c:ptCount val="21"/>
                <c:pt idx="0">
                  <c:v>2023</c:v>
                </c:pt>
                <c:pt idx="1">
                  <c:v>2028</c:v>
                </c:pt>
                <c:pt idx="2">
                  <c:v>2033</c:v>
                </c:pt>
                <c:pt idx="3">
                  <c:v>2038</c:v>
                </c:pt>
                <c:pt idx="4">
                  <c:v>2043</c:v>
                </c:pt>
                <c:pt idx="5">
                  <c:v>2048</c:v>
                </c:pt>
                <c:pt idx="6">
                  <c:v>2053</c:v>
                </c:pt>
                <c:pt idx="7">
                  <c:v>2058</c:v>
                </c:pt>
                <c:pt idx="8">
                  <c:v>2063</c:v>
                </c:pt>
                <c:pt idx="9">
                  <c:v>2068</c:v>
                </c:pt>
                <c:pt idx="10">
                  <c:v>2073</c:v>
                </c:pt>
                <c:pt idx="11">
                  <c:v>2078</c:v>
                </c:pt>
                <c:pt idx="12">
                  <c:v>2083</c:v>
                </c:pt>
                <c:pt idx="13">
                  <c:v>2088</c:v>
                </c:pt>
                <c:pt idx="14">
                  <c:v>2093</c:v>
                </c:pt>
                <c:pt idx="15">
                  <c:v>2098</c:v>
                </c:pt>
                <c:pt idx="16">
                  <c:v>2103</c:v>
                </c:pt>
                <c:pt idx="17">
                  <c:v>2108</c:v>
                </c:pt>
                <c:pt idx="18">
                  <c:v>2113</c:v>
                </c:pt>
                <c:pt idx="19">
                  <c:v>2118</c:v>
                </c:pt>
                <c:pt idx="20">
                  <c:v>2123</c:v>
                </c:pt>
              </c:numCache>
            </c:numRef>
          </c:cat>
          <c:val>
            <c:numRef>
              <c:f>ppt_charts!$H$2:$H$22</c:f>
              <c:numCache>
                <c:formatCode>#,##0</c:formatCode>
                <c:ptCount val="21"/>
                <c:pt idx="0">
                  <c:v>4952</c:v>
                </c:pt>
                <c:pt idx="1">
                  <c:v>5278.7392143179277</c:v>
                </c:pt>
                <c:pt idx="2">
                  <c:v>5614.1635598405564</c:v>
                </c:pt>
                <c:pt idx="3">
                  <c:v>5931.2749475132068</c:v>
                </c:pt>
                <c:pt idx="4">
                  <c:v>6187.8116032070611</c:v>
                </c:pt>
                <c:pt idx="5">
                  <c:v>6333.4755769492558</c:v>
                </c:pt>
                <c:pt idx="6">
                  <c:v>6427.5699019919493</c:v>
                </c:pt>
                <c:pt idx="7">
                  <c:v>6508.5328460365308</c:v>
                </c:pt>
                <c:pt idx="8">
                  <c:v>6605.0502369711003</c:v>
                </c:pt>
                <c:pt idx="9">
                  <c:v>6722.5408891302068</c:v>
                </c:pt>
                <c:pt idx="10">
                  <c:v>6792.0800559422814</c:v>
                </c:pt>
                <c:pt idx="11">
                  <c:v>6807.2397762855189</c:v>
                </c:pt>
                <c:pt idx="12">
                  <c:v>6774.9119345027175</c:v>
                </c:pt>
                <c:pt idx="13">
                  <c:v>6716.0842243072775</c:v>
                </c:pt>
                <c:pt idx="14">
                  <c:v>6632.6765958215183</c:v>
                </c:pt>
                <c:pt idx="15">
                  <c:v>6513.4364078169874</c:v>
                </c:pt>
                <c:pt idx="16">
                  <c:v>6404.3066016635785</c:v>
                </c:pt>
                <c:pt idx="17">
                  <c:v>6300.4647834920997</c:v>
                </c:pt>
                <c:pt idx="18">
                  <c:v>6202.5075639011638</c:v>
                </c:pt>
                <c:pt idx="19">
                  <c:v>5983.4149387022098</c:v>
                </c:pt>
                <c:pt idx="20">
                  <c:v>5736.005939090448</c:v>
                </c:pt>
              </c:numCache>
            </c:numRef>
          </c:val>
          <c:smooth val="0"/>
          <c:extLst>
            <c:ext xmlns:c16="http://schemas.microsoft.com/office/drawing/2014/chart" uri="{C3380CC4-5D6E-409C-BE32-E72D297353CC}">
              <c16:uniqueId val="{00000002-A97B-4A10-A8B1-BDE3D8F87603}"/>
            </c:ext>
          </c:extLst>
        </c:ser>
        <c:ser>
          <c:idx val="1"/>
          <c:order val="1"/>
          <c:tx>
            <c:strRef>
              <c:f>ppt_charts!$I$1</c:f>
              <c:strCache>
                <c:ptCount val="1"/>
                <c:pt idx="0">
                  <c:v>Starting point is currently enrolled Mille Lacs citizens plus other enrollable individuals under Scenario 4</c:v>
                </c:pt>
              </c:strCache>
            </c:strRef>
          </c:tx>
          <c:spPr>
            <a:ln w="28575" cap="rnd">
              <a:solidFill>
                <a:schemeClr val="accent4"/>
              </a:solidFill>
              <a:prstDash val="dash"/>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7B-4A10-A8B1-BDE3D8F87603}"/>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7B-4A10-A8B1-BDE3D8F8760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ppt_charts!$A$2:$A$22</c:f>
              <c:numCache>
                <c:formatCode>General</c:formatCode>
                <c:ptCount val="21"/>
                <c:pt idx="0">
                  <c:v>2023</c:v>
                </c:pt>
                <c:pt idx="1">
                  <c:v>2028</c:v>
                </c:pt>
                <c:pt idx="2">
                  <c:v>2033</c:v>
                </c:pt>
                <c:pt idx="3">
                  <c:v>2038</c:v>
                </c:pt>
                <c:pt idx="4">
                  <c:v>2043</c:v>
                </c:pt>
                <c:pt idx="5">
                  <c:v>2048</c:v>
                </c:pt>
                <c:pt idx="6">
                  <c:v>2053</c:v>
                </c:pt>
                <c:pt idx="7">
                  <c:v>2058</c:v>
                </c:pt>
                <c:pt idx="8">
                  <c:v>2063</c:v>
                </c:pt>
                <c:pt idx="9">
                  <c:v>2068</c:v>
                </c:pt>
                <c:pt idx="10">
                  <c:v>2073</c:v>
                </c:pt>
                <c:pt idx="11">
                  <c:v>2078</c:v>
                </c:pt>
                <c:pt idx="12">
                  <c:v>2083</c:v>
                </c:pt>
                <c:pt idx="13">
                  <c:v>2088</c:v>
                </c:pt>
                <c:pt idx="14">
                  <c:v>2093</c:v>
                </c:pt>
                <c:pt idx="15">
                  <c:v>2098</c:v>
                </c:pt>
                <c:pt idx="16">
                  <c:v>2103</c:v>
                </c:pt>
                <c:pt idx="17">
                  <c:v>2108</c:v>
                </c:pt>
                <c:pt idx="18">
                  <c:v>2113</c:v>
                </c:pt>
                <c:pt idx="19">
                  <c:v>2118</c:v>
                </c:pt>
                <c:pt idx="20">
                  <c:v>2123</c:v>
                </c:pt>
              </c:numCache>
              <c:extLst xmlns:c15="http://schemas.microsoft.com/office/drawing/2012/chart"/>
            </c:numRef>
          </c:cat>
          <c:val>
            <c:numRef>
              <c:f>ppt_charts!$I$2:$I$22</c:f>
              <c:numCache>
                <c:formatCode>#,##0</c:formatCode>
                <c:ptCount val="21"/>
                <c:pt idx="0">
                  <c:v>6641.7388011521316</c:v>
                </c:pt>
                <c:pt idx="1">
                  <c:v>7099.2444002446937</c:v>
                </c:pt>
                <c:pt idx="2">
                  <c:v>7565.3400933526391</c:v>
                </c:pt>
                <c:pt idx="3">
                  <c:v>8011.4234206309347</c:v>
                </c:pt>
                <c:pt idx="4">
                  <c:v>8377.710478245268</c:v>
                </c:pt>
                <c:pt idx="5">
                  <c:v>8573.8175031580431</c:v>
                </c:pt>
                <c:pt idx="6">
                  <c:v>8712.9066858008773</c:v>
                </c:pt>
                <c:pt idx="7">
                  <c:v>8839.4194703817884</c:v>
                </c:pt>
                <c:pt idx="8">
                  <c:v>8971.229797361575</c:v>
                </c:pt>
                <c:pt idx="9">
                  <c:v>9126.88428654991</c:v>
                </c:pt>
                <c:pt idx="10">
                  <c:v>9224.4857636483684</c:v>
                </c:pt>
                <c:pt idx="11">
                  <c:v>9244.0968566209995</c:v>
                </c:pt>
                <c:pt idx="12">
                  <c:v>9200.7372077127202</c:v>
                </c:pt>
                <c:pt idx="13">
                  <c:v>9123.9734300406999</c:v>
                </c:pt>
                <c:pt idx="14">
                  <c:v>9011.9930057212623</c:v>
                </c:pt>
                <c:pt idx="15">
                  <c:v>8851.2955772121859</c:v>
                </c:pt>
                <c:pt idx="16">
                  <c:v>8698.7470069984884</c:v>
                </c:pt>
                <c:pt idx="17">
                  <c:v>8555.2790714848688</c:v>
                </c:pt>
                <c:pt idx="18">
                  <c:v>8424.368169454061</c:v>
                </c:pt>
                <c:pt idx="19">
                  <c:v>8128.317271034839</c:v>
                </c:pt>
                <c:pt idx="20">
                  <c:v>7793.6381349704889</c:v>
                </c:pt>
              </c:numCache>
            </c:numRef>
          </c:val>
          <c:smooth val="0"/>
          <c:extLst xmlns:c15="http://schemas.microsoft.com/office/drawing/2012/chart">
            <c:ext xmlns:c16="http://schemas.microsoft.com/office/drawing/2014/chart" uri="{C3380CC4-5D6E-409C-BE32-E72D297353CC}">
              <c16:uniqueId val="{00000005-A97B-4A10-A8B1-BDE3D8F87603}"/>
            </c:ext>
          </c:extLst>
        </c:ser>
        <c:dLbls>
          <c:showLegendKey val="0"/>
          <c:showVal val="0"/>
          <c:showCatName val="0"/>
          <c:showSerName val="0"/>
          <c:showPercent val="0"/>
          <c:showBubbleSize val="0"/>
        </c:dLbls>
        <c:smooth val="0"/>
        <c:axId val="835549528"/>
        <c:axId val="835549856"/>
        <c:extLst/>
      </c:lineChart>
      <c:catAx>
        <c:axId val="835549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35549856"/>
        <c:crosses val="autoZero"/>
        <c:auto val="1"/>
        <c:lblAlgn val="ctr"/>
        <c:lblOffset val="100"/>
        <c:tickLblSkip val="5"/>
        <c:noMultiLvlLbl val="0"/>
      </c:catAx>
      <c:valAx>
        <c:axId val="835549856"/>
        <c:scaling>
          <c:orientation val="minMax"/>
          <c:max val="12000"/>
          <c:min val="0"/>
        </c:scaling>
        <c:delete val="1"/>
        <c:axPos val="l"/>
        <c:numFmt formatCode="#,##0" sourceLinked="1"/>
        <c:majorTickMark val="out"/>
        <c:minorTickMark val="none"/>
        <c:tickLblPos val="nextTo"/>
        <c:crossAx val="835549528"/>
        <c:crosses val="autoZero"/>
        <c:crossBetween val="midCat"/>
        <c:majorUnit val="5000"/>
      </c:valAx>
      <c:spPr>
        <a:noFill/>
        <a:ln>
          <a:noFill/>
        </a:ln>
        <a:effectLst/>
      </c:spPr>
    </c:plotArea>
    <c:legend>
      <c:legendPos val="b"/>
      <c:layout>
        <c:manualLayout>
          <c:xMode val="edge"/>
          <c:yMode val="edge"/>
          <c:x val="3.5725587080635808E-3"/>
          <c:y val="0.83120168295412955"/>
          <c:w val="0.99642744129193639"/>
          <c:h val="0.16879831704587042"/>
        </c:manualLayout>
      </c:layout>
      <c:overlay val="0"/>
      <c:spPr>
        <a:noFill/>
        <a:ln>
          <a:noFill/>
        </a:ln>
        <a:effectLst/>
      </c:spPr>
      <c:txPr>
        <a:bodyPr rot="0" spcFirstLastPara="1" vertOverflow="ellipsis" vert="horz" wrap="square" anchor="ctr" anchorCtr="1"/>
        <a:lstStyle/>
        <a:p>
          <a:pPr>
            <a:defRPr sz="15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6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97416363626528E-2"/>
          <c:y val="6.6684463572287161E-2"/>
          <c:w val="0.84343872786810792"/>
          <c:h val="0.62935847501342446"/>
        </c:manualLayout>
      </c:layout>
      <c:lineChart>
        <c:grouping val="standard"/>
        <c:varyColors val="0"/>
        <c:ser>
          <c:idx val="0"/>
          <c:order val="0"/>
          <c:tx>
            <c:strRef>
              <c:f>ppt_charts!$J$1</c:f>
              <c:strCache>
                <c:ptCount val="1"/>
                <c:pt idx="0">
                  <c:v>Starting point is currently enrolled Mille Lacs citizens</c:v>
                </c:pt>
              </c:strCache>
            </c:strRef>
          </c:tx>
          <c:spPr>
            <a:ln w="28575" cap="rnd">
              <a:solidFill>
                <a:schemeClr val="accent5"/>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D7-4A59-B107-A10EC94F332E}"/>
                </c:ext>
              </c:extLst>
            </c:dLbl>
            <c:dLbl>
              <c:idx val="2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D7-4A59-B107-A10EC94F332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ppt_charts!$A$2:$A$22</c:f>
              <c:numCache>
                <c:formatCode>General</c:formatCode>
                <c:ptCount val="21"/>
                <c:pt idx="0">
                  <c:v>2023</c:v>
                </c:pt>
                <c:pt idx="1">
                  <c:v>2028</c:v>
                </c:pt>
                <c:pt idx="2">
                  <c:v>2033</c:v>
                </c:pt>
                <c:pt idx="3">
                  <c:v>2038</c:v>
                </c:pt>
                <c:pt idx="4">
                  <c:v>2043</c:v>
                </c:pt>
                <c:pt idx="5">
                  <c:v>2048</c:v>
                </c:pt>
                <c:pt idx="6">
                  <c:v>2053</c:v>
                </c:pt>
                <c:pt idx="7">
                  <c:v>2058</c:v>
                </c:pt>
                <c:pt idx="8">
                  <c:v>2063</c:v>
                </c:pt>
                <c:pt idx="9">
                  <c:v>2068</c:v>
                </c:pt>
                <c:pt idx="10">
                  <c:v>2073</c:v>
                </c:pt>
                <c:pt idx="11">
                  <c:v>2078</c:v>
                </c:pt>
                <c:pt idx="12">
                  <c:v>2083</c:v>
                </c:pt>
                <c:pt idx="13">
                  <c:v>2088</c:v>
                </c:pt>
                <c:pt idx="14">
                  <c:v>2093</c:v>
                </c:pt>
                <c:pt idx="15">
                  <c:v>2098</c:v>
                </c:pt>
                <c:pt idx="16">
                  <c:v>2103</c:v>
                </c:pt>
                <c:pt idx="17">
                  <c:v>2108</c:v>
                </c:pt>
                <c:pt idx="18">
                  <c:v>2113</c:v>
                </c:pt>
                <c:pt idx="19">
                  <c:v>2118</c:v>
                </c:pt>
                <c:pt idx="20">
                  <c:v>2123</c:v>
                </c:pt>
              </c:numCache>
            </c:numRef>
          </c:cat>
          <c:val>
            <c:numRef>
              <c:f>ppt_charts!$J$2:$J$22</c:f>
              <c:numCache>
                <c:formatCode>#,##0</c:formatCode>
                <c:ptCount val="21"/>
                <c:pt idx="0">
                  <c:v>4952</c:v>
                </c:pt>
                <c:pt idx="1">
                  <c:v>5279.7148139870078</c:v>
                </c:pt>
                <c:pt idx="2">
                  <c:v>5616.1293055316819</c:v>
                </c:pt>
                <c:pt idx="3">
                  <c:v>5934.2596702895335</c:v>
                </c:pt>
                <c:pt idx="4">
                  <c:v>6191.7805376177221</c:v>
                </c:pt>
                <c:pt idx="5">
                  <c:v>6346.3771265677788</c:v>
                </c:pt>
                <c:pt idx="6">
                  <c:v>6471.5155836582226</c:v>
                </c:pt>
                <c:pt idx="7">
                  <c:v>6612.5496543031859</c:v>
                </c:pt>
                <c:pt idx="8">
                  <c:v>6794.0463849691396</c:v>
                </c:pt>
                <c:pt idx="9">
                  <c:v>7010.9004539123162</c:v>
                </c:pt>
                <c:pt idx="10">
                  <c:v>7187.0363480288834</c:v>
                </c:pt>
                <c:pt idx="11">
                  <c:v>7322.4992858898368</c:v>
                </c:pt>
                <c:pt idx="12">
                  <c:v>7439.0008521785066</c:v>
                </c:pt>
                <c:pt idx="13">
                  <c:v>7570.3077166930561</c:v>
                </c:pt>
                <c:pt idx="14">
                  <c:v>7720.0595751261408</c:v>
                </c:pt>
                <c:pt idx="15">
                  <c:v>7867.2470012532012</c:v>
                </c:pt>
                <c:pt idx="16">
                  <c:v>8045.8888929875448</c:v>
                </c:pt>
                <c:pt idx="17">
                  <c:v>8247.3245548160285</c:v>
                </c:pt>
                <c:pt idx="18">
                  <c:v>8478.820576713415</c:v>
                </c:pt>
                <c:pt idx="19">
                  <c:v>8623.4621853860626</c:v>
                </c:pt>
                <c:pt idx="20">
                  <c:v>8778.6027138641439</c:v>
                </c:pt>
              </c:numCache>
            </c:numRef>
          </c:val>
          <c:smooth val="0"/>
          <c:extLst>
            <c:ext xmlns:c16="http://schemas.microsoft.com/office/drawing/2014/chart" uri="{C3380CC4-5D6E-409C-BE32-E72D297353CC}">
              <c16:uniqueId val="{00000002-E2D7-4A59-B107-A10EC94F332E}"/>
            </c:ext>
          </c:extLst>
        </c:ser>
        <c:ser>
          <c:idx val="1"/>
          <c:order val="1"/>
          <c:tx>
            <c:strRef>
              <c:f>ppt_charts!$K$1</c:f>
              <c:strCache>
                <c:ptCount val="1"/>
                <c:pt idx="0">
                  <c:v>Starting point is currently enrolled Mille Lacs citizens plus other enrollable individuals under Scenario 5</c:v>
                </c:pt>
              </c:strCache>
            </c:strRef>
          </c:tx>
          <c:spPr>
            <a:ln w="28575" cap="rnd">
              <a:solidFill>
                <a:schemeClr val="accent5"/>
              </a:solidFill>
              <a:prstDash val="dash"/>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D7-4A59-B107-A10EC94F332E}"/>
                </c:ext>
              </c:extLst>
            </c:dLbl>
            <c:dLbl>
              <c:idx val="2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D7-4A59-B107-A10EC94F332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0"/>
              </c:ext>
            </c:extLst>
          </c:dLbls>
          <c:cat>
            <c:numRef>
              <c:f>ppt_charts!$A$2:$A$22</c:f>
              <c:numCache>
                <c:formatCode>General</c:formatCode>
                <c:ptCount val="21"/>
                <c:pt idx="0">
                  <c:v>2023</c:v>
                </c:pt>
                <c:pt idx="1">
                  <c:v>2028</c:v>
                </c:pt>
                <c:pt idx="2">
                  <c:v>2033</c:v>
                </c:pt>
                <c:pt idx="3">
                  <c:v>2038</c:v>
                </c:pt>
                <c:pt idx="4">
                  <c:v>2043</c:v>
                </c:pt>
                <c:pt idx="5">
                  <c:v>2048</c:v>
                </c:pt>
                <c:pt idx="6">
                  <c:v>2053</c:v>
                </c:pt>
                <c:pt idx="7">
                  <c:v>2058</c:v>
                </c:pt>
                <c:pt idx="8">
                  <c:v>2063</c:v>
                </c:pt>
                <c:pt idx="9">
                  <c:v>2068</c:v>
                </c:pt>
                <c:pt idx="10">
                  <c:v>2073</c:v>
                </c:pt>
                <c:pt idx="11">
                  <c:v>2078</c:v>
                </c:pt>
                <c:pt idx="12">
                  <c:v>2083</c:v>
                </c:pt>
                <c:pt idx="13">
                  <c:v>2088</c:v>
                </c:pt>
                <c:pt idx="14">
                  <c:v>2093</c:v>
                </c:pt>
                <c:pt idx="15">
                  <c:v>2098</c:v>
                </c:pt>
                <c:pt idx="16">
                  <c:v>2103</c:v>
                </c:pt>
                <c:pt idx="17">
                  <c:v>2108</c:v>
                </c:pt>
                <c:pt idx="18">
                  <c:v>2113</c:v>
                </c:pt>
                <c:pt idx="19">
                  <c:v>2118</c:v>
                </c:pt>
                <c:pt idx="20">
                  <c:v>2123</c:v>
                </c:pt>
              </c:numCache>
              <c:extLst xmlns:c15="http://schemas.microsoft.com/office/drawing/2012/chart"/>
            </c:numRef>
          </c:cat>
          <c:val>
            <c:numRef>
              <c:f>ppt_charts!$K$2:$K$22</c:f>
              <c:numCache>
                <c:formatCode>#,##0</c:formatCode>
                <c:ptCount val="21"/>
                <c:pt idx="0">
                  <c:v>6672.6314000000002</c:v>
                </c:pt>
                <c:pt idx="1">
                  <c:v>7132.6267960676978</c:v>
                </c:pt>
                <c:pt idx="2">
                  <c:v>7599.974829712537</c:v>
                </c:pt>
                <c:pt idx="3">
                  <c:v>8046.5018232342854</c:v>
                </c:pt>
                <c:pt idx="4">
                  <c:v>8412.9151264975844</c:v>
                </c:pt>
                <c:pt idx="5">
                  <c:v>8619.9001686083975</c:v>
                </c:pt>
                <c:pt idx="6">
                  <c:v>8799.7020747139577</c:v>
                </c:pt>
                <c:pt idx="7">
                  <c:v>9005.7680807744928</c:v>
                </c:pt>
                <c:pt idx="8">
                  <c:v>9247.5581621815836</c:v>
                </c:pt>
                <c:pt idx="9">
                  <c:v>9535.9347046040475</c:v>
                </c:pt>
                <c:pt idx="10">
                  <c:v>9777.5255521420459</c:v>
                </c:pt>
                <c:pt idx="11">
                  <c:v>9960.2064694217224</c:v>
                </c:pt>
                <c:pt idx="12">
                  <c:v>10118.395440144646</c:v>
                </c:pt>
                <c:pt idx="13">
                  <c:v>10299.780983395787</c:v>
                </c:pt>
                <c:pt idx="14">
                  <c:v>10504.756017865046</c:v>
                </c:pt>
                <c:pt idx="15">
                  <c:v>10706.143594266678</c:v>
                </c:pt>
                <c:pt idx="16">
                  <c:v>10944.905735905144</c:v>
                </c:pt>
                <c:pt idx="17">
                  <c:v>11216.274286566619</c:v>
                </c:pt>
                <c:pt idx="18">
                  <c:v>11533.716097799082</c:v>
                </c:pt>
                <c:pt idx="19">
                  <c:v>11731.683777212576</c:v>
                </c:pt>
                <c:pt idx="20">
                  <c:v>11943.815264291883</c:v>
                </c:pt>
              </c:numCache>
            </c:numRef>
          </c:val>
          <c:smooth val="0"/>
          <c:extLst xmlns:c15="http://schemas.microsoft.com/office/drawing/2012/chart">
            <c:ext xmlns:c16="http://schemas.microsoft.com/office/drawing/2014/chart" uri="{C3380CC4-5D6E-409C-BE32-E72D297353CC}">
              <c16:uniqueId val="{00000005-E2D7-4A59-B107-A10EC94F332E}"/>
            </c:ext>
          </c:extLst>
        </c:ser>
        <c:dLbls>
          <c:showLegendKey val="0"/>
          <c:showVal val="0"/>
          <c:showCatName val="0"/>
          <c:showSerName val="0"/>
          <c:showPercent val="0"/>
          <c:showBubbleSize val="0"/>
        </c:dLbls>
        <c:smooth val="0"/>
        <c:axId val="835549528"/>
        <c:axId val="835549856"/>
        <c:extLst/>
      </c:lineChart>
      <c:catAx>
        <c:axId val="835549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35549856"/>
        <c:crosses val="autoZero"/>
        <c:auto val="1"/>
        <c:lblAlgn val="ctr"/>
        <c:lblOffset val="100"/>
        <c:tickLblSkip val="5"/>
        <c:noMultiLvlLbl val="0"/>
      </c:catAx>
      <c:valAx>
        <c:axId val="835549856"/>
        <c:scaling>
          <c:orientation val="minMax"/>
          <c:max val="12000"/>
          <c:min val="0"/>
        </c:scaling>
        <c:delete val="1"/>
        <c:axPos val="l"/>
        <c:numFmt formatCode="#,##0" sourceLinked="1"/>
        <c:majorTickMark val="out"/>
        <c:minorTickMark val="none"/>
        <c:tickLblPos val="nextTo"/>
        <c:crossAx val="835549528"/>
        <c:crosses val="autoZero"/>
        <c:crossBetween val="midCat"/>
        <c:majorUnit val="5000"/>
      </c:valAx>
      <c:spPr>
        <a:noFill/>
        <a:ln>
          <a:noFill/>
        </a:ln>
        <a:effectLst/>
      </c:spPr>
    </c:plotArea>
    <c:legend>
      <c:legendPos val="b"/>
      <c:layout>
        <c:manualLayout>
          <c:xMode val="edge"/>
          <c:yMode val="edge"/>
          <c:x val="3.5725587080635808E-3"/>
          <c:y val="0.86873271666398644"/>
          <c:w val="0.99642744129193639"/>
          <c:h val="0.13126728333601356"/>
        </c:manualLayout>
      </c:layout>
      <c:overlay val="0"/>
      <c:spPr>
        <a:noFill/>
        <a:ln>
          <a:noFill/>
        </a:ln>
        <a:effectLst/>
      </c:spPr>
      <c:txPr>
        <a:bodyPr rot="0" spcFirstLastPara="1" vertOverflow="ellipsis" vert="horz" wrap="square" anchor="ctr" anchorCtr="1"/>
        <a:lstStyle/>
        <a:p>
          <a:pPr>
            <a:defRPr sz="15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6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8138BB-7233-4179-B89F-816A7A37ECC4}" type="datetimeFigureOut">
              <a:rPr lang="en-US" smtClean="0"/>
              <a:t>6/26/2024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E76D5-553E-4B5F-AC4D-21AC8A0AE35C}" type="slidenum">
              <a:rPr lang="en-US" smtClean="0"/>
              <a:t>‹#›</a:t>
            </a:fld>
            <a:endParaRPr lang="en-US"/>
          </a:p>
        </p:txBody>
      </p:sp>
    </p:spTree>
    <p:extLst>
      <p:ext uri="{BB962C8B-B14F-4D97-AF65-F5344CB8AC3E}">
        <p14:creationId xmlns:p14="http://schemas.microsoft.com/office/powerpoint/2010/main" val="1395750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9D118B-18BB-40A2-B5ED-D0394BF1B415}" type="datetimeFigureOut">
              <a:rPr lang="en-US" smtClean="0"/>
              <a:t>6/26/2024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6994E7-BED5-4F92-8D0B-E9FA50CC29B3}" type="slidenum">
              <a:rPr lang="en-US" smtClean="0"/>
              <a:t>‹#›</a:t>
            </a:fld>
            <a:endParaRPr lang="en-US"/>
          </a:p>
        </p:txBody>
      </p:sp>
    </p:spTree>
    <p:extLst>
      <p:ext uri="{BB962C8B-B14F-4D97-AF65-F5344CB8AC3E}">
        <p14:creationId xmlns:p14="http://schemas.microsoft.com/office/powerpoint/2010/main" val="2650342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self</a:t>
            </a:r>
          </a:p>
          <a:p>
            <a:endParaRPr lang="en-US" dirty="0"/>
          </a:p>
          <a:p>
            <a:r>
              <a:rPr lang="en-US" dirty="0"/>
              <a:t>Introduce Wilder</a:t>
            </a:r>
          </a:p>
          <a:p>
            <a:endParaRPr lang="en-US" dirty="0"/>
          </a:p>
          <a:p>
            <a:r>
              <a:rPr lang="en-US" dirty="0"/>
              <a:t>Thank colleagues who helped …….., plus Professor Carolyn </a:t>
            </a:r>
            <a:r>
              <a:rPr lang="en-US" dirty="0" err="1"/>
              <a:t>Liebler</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B6994E7-BED5-4F92-8D0B-E9FA50CC29B3}" type="slidenum">
              <a:rPr lang="en-US" smtClean="0"/>
              <a:t>1</a:t>
            </a:fld>
            <a:endParaRPr lang="en-US"/>
          </a:p>
        </p:txBody>
      </p:sp>
    </p:spTree>
    <p:extLst>
      <p:ext uri="{BB962C8B-B14F-4D97-AF65-F5344CB8AC3E}">
        <p14:creationId xmlns:p14="http://schemas.microsoft.com/office/powerpoint/2010/main" val="3808646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994E7-BED5-4F92-8D0B-E9FA50CC29B3}" type="slidenum">
              <a:rPr lang="en-US" smtClean="0"/>
              <a:t>11</a:t>
            </a:fld>
            <a:endParaRPr lang="en-US"/>
          </a:p>
        </p:txBody>
      </p:sp>
    </p:spTree>
    <p:extLst>
      <p:ext uri="{BB962C8B-B14F-4D97-AF65-F5344CB8AC3E}">
        <p14:creationId xmlns:p14="http://schemas.microsoft.com/office/powerpoint/2010/main" val="1215931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994E7-BED5-4F92-8D0B-E9FA50CC29B3}" type="slidenum">
              <a:rPr lang="en-US" smtClean="0"/>
              <a:t>12</a:t>
            </a:fld>
            <a:endParaRPr lang="en-US"/>
          </a:p>
        </p:txBody>
      </p:sp>
    </p:spTree>
    <p:extLst>
      <p:ext uri="{BB962C8B-B14F-4D97-AF65-F5344CB8AC3E}">
        <p14:creationId xmlns:p14="http://schemas.microsoft.com/office/powerpoint/2010/main" val="1699169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994E7-BED5-4F92-8D0B-E9FA50CC29B3}" type="slidenum">
              <a:rPr lang="en-US" smtClean="0"/>
              <a:t>13</a:t>
            </a:fld>
            <a:endParaRPr lang="en-US"/>
          </a:p>
        </p:txBody>
      </p:sp>
    </p:spTree>
    <p:extLst>
      <p:ext uri="{BB962C8B-B14F-4D97-AF65-F5344CB8AC3E}">
        <p14:creationId xmlns:p14="http://schemas.microsoft.com/office/powerpoint/2010/main" val="266008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994E7-BED5-4F92-8D0B-E9FA50CC29B3}" type="slidenum">
              <a:rPr lang="en-US" smtClean="0"/>
              <a:t>14</a:t>
            </a:fld>
            <a:endParaRPr lang="en-US"/>
          </a:p>
        </p:txBody>
      </p:sp>
    </p:spTree>
    <p:extLst>
      <p:ext uri="{BB962C8B-B14F-4D97-AF65-F5344CB8AC3E}">
        <p14:creationId xmlns:p14="http://schemas.microsoft.com/office/powerpoint/2010/main" val="1650575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994E7-BED5-4F92-8D0B-E9FA50CC29B3}" type="slidenum">
              <a:rPr lang="en-US" smtClean="0"/>
              <a:t>15</a:t>
            </a:fld>
            <a:endParaRPr lang="en-US"/>
          </a:p>
        </p:txBody>
      </p:sp>
    </p:spTree>
    <p:extLst>
      <p:ext uri="{BB962C8B-B14F-4D97-AF65-F5344CB8AC3E}">
        <p14:creationId xmlns:p14="http://schemas.microsoft.com/office/powerpoint/2010/main" val="3478366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994E7-BED5-4F92-8D0B-E9FA50CC29B3}" type="slidenum">
              <a:rPr lang="en-US" smtClean="0"/>
              <a:t>16</a:t>
            </a:fld>
            <a:endParaRPr lang="en-US"/>
          </a:p>
        </p:txBody>
      </p:sp>
    </p:spTree>
    <p:extLst>
      <p:ext uri="{BB962C8B-B14F-4D97-AF65-F5344CB8AC3E}">
        <p14:creationId xmlns:p14="http://schemas.microsoft.com/office/powerpoint/2010/main" val="3278994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B6994E7-BED5-4F92-8D0B-E9FA50CC29B3}" type="slidenum">
              <a:rPr lang="en-US" smtClean="0"/>
              <a:t>17</a:t>
            </a:fld>
            <a:endParaRPr lang="en-US"/>
          </a:p>
        </p:txBody>
      </p:sp>
    </p:spTree>
    <p:extLst>
      <p:ext uri="{BB962C8B-B14F-4D97-AF65-F5344CB8AC3E}">
        <p14:creationId xmlns:p14="http://schemas.microsoft.com/office/powerpoint/2010/main" val="681374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B6994E7-BED5-4F92-8D0B-E9FA50CC29B3}" type="slidenum">
              <a:rPr lang="en-US" smtClean="0"/>
              <a:t>18</a:t>
            </a:fld>
            <a:endParaRPr lang="en-US"/>
          </a:p>
        </p:txBody>
      </p:sp>
    </p:spTree>
    <p:extLst>
      <p:ext uri="{BB962C8B-B14F-4D97-AF65-F5344CB8AC3E}">
        <p14:creationId xmlns:p14="http://schemas.microsoft.com/office/powerpoint/2010/main" val="1070212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p>
          <a:p>
            <a:r>
              <a:rPr lang="en-US" baseline="0" dirty="0"/>
              <a:t> </a:t>
            </a:r>
            <a:r>
              <a:rPr lang="en-US" dirty="0"/>
              <a:t> </a:t>
            </a:r>
          </a:p>
        </p:txBody>
      </p:sp>
      <p:sp>
        <p:nvSpPr>
          <p:cNvPr id="4" name="Slide Number Placeholder 3"/>
          <p:cNvSpPr>
            <a:spLocks noGrp="1"/>
          </p:cNvSpPr>
          <p:nvPr>
            <p:ph type="sldNum" sz="quarter" idx="10"/>
          </p:nvPr>
        </p:nvSpPr>
        <p:spPr/>
        <p:txBody>
          <a:bodyPr/>
          <a:lstStyle/>
          <a:p>
            <a:fld id="{DB6994E7-BED5-4F92-8D0B-E9FA50CC29B3}" type="slidenum">
              <a:rPr lang="en-US" smtClean="0"/>
              <a:t>19</a:t>
            </a:fld>
            <a:endParaRPr lang="en-US"/>
          </a:p>
        </p:txBody>
      </p:sp>
    </p:spTree>
    <p:extLst>
      <p:ext uri="{BB962C8B-B14F-4D97-AF65-F5344CB8AC3E}">
        <p14:creationId xmlns:p14="http://schemas.microsoft.com/office/powerpoint/2010/main" val="3339773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994E7-BED5-4F92-8D0B-E9FA50CC29B3}" type="slidenum">
              <a:rPr lang="en-US" smtClean="0"/>
              <a:t>20</a:t>
            </a:fld>
            <a:endParaRPr lang="en-US"/>
          </a:p>
        </p:txBody>
      </p:sp>
    </p:spTree>
    <p:extLst>
      <p:ext uri="{BB962C8B-B14F-4D97-AF65-F5344CB8AC3E}">
        <p14:creationId xmlns:p14="http://schemas.microsoft.com/office/powerpoint/2010/main" val="167386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994E7-BED5-4F92-8D0B-E9FA50CC29B3}" type="slidenum">
              <a:rPr lang="en-US" smtClean="0"/>
              <a:t>2</a:t>
            </a:fld>
            <a:endParaRPr lang="en-US"/>
          </a:p>
        </p:txBody>
      </p:sp>
    </p:spTree>
    <p:extLst>
      <p:ext uri="{BB962C8B-B14F-4D97-AF65-F5344CB8AC3E}">
        <p14:creationId xmlns:p14="http://schemas.microsoft.com/office/powerpoint/2010/main" val="2586827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994E7-BED5-4F92-8D0B-E9FA50CC29B3}" type="slidenum">
              <a:rPr lang="en-US" smtClean="0"/>
              <a:t>21</a:t>
            </a:fld>
            <a:endParaRPr lang="en-US"/>
          </a:p>
        </p:txBody>
      </p:sp>
    </p:spTree>
    <p:extLst>
      <p:ext uri="{BB962C8B-B14F-4D97-AF65-F5344CB8AC3E}">
        <p14:creationId xmlns:p14="http://schemas.microsoft.com/office/powerpoint/2010/main" val="489816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994E7-BED5-4F92-8D0B-E9FA50CC29B3}" type="slidenum">
              <a:rPr lang="en-US" smtClean="0"/>
              <a:t>3</a:t>
            </a:fld>
            <a:endParaRPr lang="en-US"/>
          </a:p>
        </p:txBody>
      </p:sp>
    </p:spTree>
    <p:extLst>
      <p:ext uri="{BB962C8B-B14F-4D97-AF65-F5344CB8AC3E}">
        <p14:creationId xmlns:p14="http://schemas.microsoft.com/office/powerpoint/2010/main" val="2142715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994E7-BED5-4F92-8D0B-E9FA50CC29B3}" type="slidenum">
              <a:rPr lang="en-US" smtClean="0"/>
              <a:t>4</a:t>
            </a:fld>
            <a:endParaRPr lang="en-US"/>
          </a:p>
        </p:txBody>
      </p:sp>
    </p:spTree>
    <p:extLst>
      <p:ext uri="{BB962C8B-B14F-4D97-AF65-F5344CB8AC3E}">
        <p14:creationId xmlns:p14="http://schemas.microsoft.com/office/powerpoint/2010/main" val="1278166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994E7-BED5-4F92-8D0B-E9FA50CC29B3}" type="slidenum">
              <a:rPr lang="en-US" smtClean="0"/>
              <a:t>5</a:t>
            </a:fld>
            <a:endParaRPr lang="en-US"/>
          </a:p>
        </p:txBody>
      </p:sp>
    </p:spTree>
    <p:extLst>
      <p:ext uri="{BB962C8B-B14F-4D97-AF65-F5344CB8AC3E}">
        <p14:creationId xmlns:p14="http://schemas.microsoft.com/office/powerpoint/2010/main" val="3857549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994E7-BED5-4F92-8D0B-E9FA50CC29B3}" type="slidenum">
              <a:rPr lang="en-US" smtClean="0"/>
              <a:t>6</a:t>
            </a:fld>
            <a:endParaRPr lang="en-US"/>
          </a:p>
        </p:txBody>
      </p:sp>
    </p:spTree>
    <p:extLst>
      <p:ext uri="{BB962C8B-B14F-4D97-AF65-F5344CB8AC3E}">
        <p14:creationId xmlns:p14="http://schemas.microsoft.com/office/powerpoint/2010/main" val="2185466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994E7-BED5-4F92-8D0B-E9FA50CC29B3}" type="slidenum">
              <a:rPr lang="en-US" smtClean="0"/>
              <a:t>7</a:t>
            </a:fld>
            <a:endParaRPr lang="en-US"/>
          </a:p>
        </p:txBody>
      </p:sp>
    </p:spTree>
    <p:extLst>
      <p:ext uri="{BB962C8B-B14F-4D97-AF65-F5344CB8AC3E}">
        <p14:creationId xmlns:p14="http://schemas.microsoft.com/office/powerpoint/2010/main" val="3013973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994E7-BED5-4F92-8D0B-E9FA50CC29B3}" type="slidenum">
              <a:rPr lang="en-US" smtClean="0"/>
              <a:t>9</a:t>
            </a:fld>
            <a:endParaRPr lang="en-US"/>
          </a:p>
        </p:txBody>
      </p:sp>
    </p:spTree>
    <p:extLst>
      <p:ext uri="{BB962C8B-B14F-4D97-AF65-F5344CB8AC3E}">
        <p14:creationId xmlns:p14="http://schemas.microsoft.com/office/powerpoint/2010/main" val="1988132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DB6994E7-BED5-4F92-8D0B-E9FA50CC29B3}" type="slidenum">
              <a:rPr lang="en-US" smtClean="0"/>
              <a:t>10</a:t>
            </a:fld>
            <a:endParaRPr lang="en-US"/>
          </a:p>
        </p:txBody>
      </p:sp>
    </p:spTree>
    <p:extLst>
      <p:ext uri="{BB962C8B-B14F-4D97-AF65-F5344CB8AC3E}">
        <p14:creationId xmlns:p14="http://schemas.microsoft.com/office/powerpoint/2010/main" val="3872528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25019"/>
          <a:stretch/>
        </p:blipFill>
        <p:spPr>
          <a:xfrm>
            <a:off x="1" y="0"/>
            <a:ext cx="12191999" cy="6858000"/>
          </a:xfrm>
          <a:prstGeom prst="rect">
            <a:avLst/>
          </a:prstGeom>
        </p:spPr>
      </p:pic>
      <p:sp>
        <p:nvSpPr>
          <p:cNvPr id="2" name="Title 1"/>
          <p:cNvSpPr>
            <a:spLocks noGrp="1"/>
          </p:cNvSpPr>
          <p:nvPr>
            <p:ph type="ctrTitle" hasCustomPrompt="1"/>
          </p:nvPr>
        </p:nvSpPr>
        <p:spPr>
          <a:xfrm>
            <a:off x="914400" y="2130426"/>
            <a:ext cx="10363200" cy="1470025"/>
          </a:xfrm>
        </p:spPr>
        <p:txBody>
          <a:bodyPr lIns="0" tIns="0" rIns="0" bIns="0" anchor="t" anchorCtr="0">
            <a:noAutofit/>
          </a:bodyPr>
          <a:lstStyle>
            <a:lvl1pPr algn="ctr">
              <a:defRPr sz="4400" b="1">
                <a:latin typeface="Arial Narrow" pitchFamily="34" charset="0"/>
              </a:defRPr>
            </a:lvl1pPr>
          </a:lstStyle>
          <a:p>
            <a:r>
              <a:rPr lang="en-US" dirty="0"/>
              <a:t>Click to enter title</a:t>
            </a:r>
          </a:p>
        </p:txBody>
      </p:sp>
      <p:sp>
        <p:nvSpPr>
          <p:cNvPr id="3" name="Subtitle 2"/>
          <p:cNvSpPr>
            <a:spLocks noGrp="1"/>
          </p:cNvSpPr>
          <p:nvPr>
            <p:ph type="subTitle" idx="1" hasCustomPrompt="1"/>
          </p:nvPr>
        </p:nvSpPr>
        <p:spPr>
          <a:xfrm>
            <a:off x="1828800" y="3886200"/>
            <a:ext cx="8534400" cy="1752600"/>
          </a:xfrm>
        </p:spPr>
        <p:txBody>
          <a:bodyPr lIns="0" tIns="0" rIns="0" bIns="0"/>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enter subtitle</a:t>
            </a:r>
          </a:p>
        </p:txBody>
      </p:sp>
      <p:sp>
        <p:nvSpPr>
          <p:cNvPr id="16" name="Rectangle 13"/>
          <p:cNvSpPr>
            <a:spLocks noGrp="1" noChangeArrowheads="1"/>
          </p:cNvSpPr>
          <p:nvPr userDrawn="1">
            <p:ph type="sldNum" sz="quarter" idx="4"/>
          </p:nvPr>
        </p:nvSpPr>
        <p:spPr bwMode="auto">
          <a:xfrm>
            <a:off x="9563704" y="6328162"/>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solidFill>
                  <a:schemeClr val="tx2"/>
                </a:solidFill>
                <a:latin typeface="Tahoma" pitchFamily="34" charset="0"/>
              </a:defRPr>
            </a:lvl1pPr>
          </a:lstStyle>
          <a:p>
            <a:pPr>
              <a:defRPr/>
            </a:pPr>
            <a:fld id="{F88DCA8E-74FF-485D-86A8-4A66FD62B32A}" type="slidenum">
              <a:rPr lang="en-US" smtClean="0"/>
              <a:pPr>
                <a:defRPr/>
              </a:pPr>
              <a:t>‹#›</a:t>
            </a:fld>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8805" y="5744383"/>
            <a:ext cx="1522313" cy="1013035"/>
          </a:xfrm>
          <a:prstGeom prst="rect">
            <a:avLst/>
          </a:prstGeom>
        </p:spPr>
      </p:pic>
    </p:spTree>
    <p:extLst>
      <p:ext uri="{BB962C8B-B14F-4D97-AF65-F5344CB8AC3E}">
        <p14:creationId xmlns:p14="http://schemas.microsoft.com/office/powerpoint/2010/main" val="62631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5106"/>
          <a:stretch/>
        </p:blipFill>
        <p:spPr>
          <a:xfrm>
            <a:off x="1" y="0"/>
            <a:ext cx="12177823" cy="6858000"/>
          </a:xfrm>
          <a:prstGeom prst="rect">
            <a:avLst/>
          </a:prstGeom>
        </p:spPr>
      </p:pic>
      <p:sp>
        <p:nvSpPr>
          <p:cNvPr id="3" name="Text Placeholder 2"/>
          <p:cNvSpPr>
            <a:spLocks noGrp="1"/>
          </p:cNvSpPr>
          <p:nvPr>
            <p:ph type="body" idx="1"/>
          </p:nvPr>
        </p:nvSpPr>
        <p:spPr>
          <a:xfrm>
            <a:off x="609600" y="1646238"/>
            <a:ext cx="5486400" cy="639762"/>
          </a:xfrm>
        </p:spPr>
        <p:txBody>
          <a:bodyPr tIns="0" bIns="0" anchor="b">
            <a:noAutofit/>
          </a:bodyPr>
          <a:lstStyle>
            <a:lvl1pPr marL="0" indent="0">
              <a:buNone/>
              <a:defRPr sz="2800" b="0">
                <a:solidFill>
                  <a:schemeClr val="tx2"/>
                </a:solidFill>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2"/>
          <p:cNvSpPr>
            <a:spLocks noGrp="1"/>
          </p:cNvSpPr>
          <p:nvPr>
            <p:ph idx="13"/>
          </p:nvPr>
        </p:nvSpPr>
        <p:spPr>
          <a:xfrm>
            <a:off x="609600" y="2332038"/>
            <a:ext cx="5384800" cy="3992563"/>
          </a:xfrm>
        </p:spPr>
        <p:txBody>
          <a:bodyPr>
            <a:noAutofit/>
          </a:bodyPr>
          <a:lstStyle>
            <a:lvl1pPr marL="342900" indent="-342900">
              <a:buClr>
                <a:schemeClr val="tx2"/>
              </a:buClr>
              <a:buFont typeface="Wingdings" pitchFamily="2" charset="2"/>
              <a:buChar char="§"/>
              <a:defRPr sz="2400"/>
            </a:lvl1pPr>
            <a:lvl2pPr>
              <a:buClr>
                <a:schemeClr val="accent2"/>
              </a:buClr>
              <a:defRPr sz="2000"/>
            </a:lvl2pPr>
            <a:lvl3pPr>
              <a:buClr>
                <a:schemeClr val="tx2"/>
              </a:buClr>
              <a:defRPr sz="1800"/>
            </a:lvl3pPr>
            <a:lvl4pPr>
              <a:buClr>
                <a:schemeClr val="accent3"/>
              </a:buClr>
              <a:defRPr sz="1600"/>
            </a:lvl4pPr>
            <a:lvl5pPr>
              <a:buClr>
                <a:schemeClr val="accent3"/>
              </a:buClr>
              <a:defRPr sz="1600"/>
            </a:lvl5pPr>
          </a:lstStyle>
          <a:p>
            <a:pPr lvl="0"/>
            <a:r>
              <a:rPr lang="en-US"/>
              <a:t>Edit Master text styles</a:t>
            </a:r>
          </a:p>
          <a:p>
            <a:pPr lvl="1"/>
            <a:r>
              <a:rPr lang="en-US"/>
              <a:t>Second level</a:t>
            </a:r>
          </a:p>
        </p:txBody>
      </p:sp>
      <p:sp>
        <p:nvSpPr>
          <p:cNvPr id="12" name="Text Placeholder 2"/>
          <p:cNvSpPr>
            <a:spLocks noGrp="1"/>
          </p:cNvSpPr>
          <p:nvPr>
            <p:ph type="body" idx="14"/>
          </p:nvPr>
        </p:nvSpPr>
        <p:spPr>
          <a:xfrm>
            <a:off x="6299200" y="1646238"/>
            <a:ext cx="5492465" cy="639762"/>
          </a:xfrm>
        </p:spPr>
        <p:txBody>
          <a:bodyPr tIns="0" bIns="0" anchor="b">
            <a:noAutofit/>
          </a:bodyPr>
          <a:lstStyle>
            <a:lvl1pPr marL="0" indent="0">
              <a:buNone/>
              <a:defRPr lang="en-US" sz="2800" b="0" kern="1200" dirty="0" smtClean="0">
                <a:solidFill>
                  <a:schemeClr val="tx2"/>
                </a:solidFill>
                <a:latin typeface="Arial Narrow"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Clr>
                <a:schemeClr val="tx2"/>
              </a:buClr>
              <a:buFont typeface="Wingdings" pitchFamily="2" charset="2"/>
              <a:buNone/>
            </a:pPr>
            <a:r>
              <a:rPr lang="en-US"/>
              <a:t>Edit Master text styles</a:t>
            </a:r>
          </a:p>
        </p:txBody>
      </p:sp>
      <p:sp>
        <p:nvSpPr>
          <p:cNvPr id="13" name="Content Placeholder 2"/>
          <p:cNvSpPr>
            <a:spLocks noGrp="1"/>
          </p:cNvSpPr>
          <p:nvPr>
            <p:ph idx="15"/>
          </p:nvPr>
        </p:nvSpPr>
        <p:spPr>
          <a:xfrm>
            <a:off x="6299200" y="2332038"/>
            <a:ext cx="5384800" cy="3992563"/>
          </a:xfrm>
        </p:spPr>
        <p:txBody>
          <a:bodyPr>
            <a:noAutofit/>
          </a:bodyPr>
          <a:lstStyle>
            <a:lvl1pPr marL="342900" indent="-342900">
              <a:buClr>
                <a:schemeClr val="tx2"/>
              </a:buClr>
              <a:buFont typeface="Wingdings" pitchFamily="2" charset="2"/>
              <a:buChar char="§"/>
              <a:defRPr sz="2400"/>
            </a:lvl1pPr>
            <a:lvl2pPr>
              <a:buClr>
                <a:schemeClr val="accent2"/>
              </a:buClr>
              <a:defRPr sz="2000"/>
            </a:lvl2pPr>
            <a:lvl3pPr>
              <a:buClr>
                <a:schemeClr val="tx2"/>
              </a:buClr>
              <a:defRPr sz="1800"/>
            </a:lvl3pPr>
            <a:lvl4pPr>
              <a:buClr>
                <a:schemeClr val="accent3"/>
              </a:buClr>
              <a:defRPr sz="1600"/>
            </a:lvl4pPr>
            <a:lvl5pPr>
              <a:buClr>
                <a:schemeClr val="accent3"/>
              </a:buClr>
              <a:defRPr sz="1600"/>
            </a:lvl5pPr>
          </a:lstStyle>
          <a:p>
            <a:pPr lvl="0"/>
            <a:r>
              <a:rPr lang="en-US"/>
              <a:t>Edit Master text styles</a:t>
            </a:r>
          </a:p>
          <a:p>
            <a:pPr lvl="1"/>
            <a:r>
              <a:rPr lang="en-US"/>
              <a:t>Second level</a:t>
            </a:r>
          </a:p>
        </p:txBody>
      </p:sp>
      <p:sp>
        <p:nvSpPr>
          <p:cNvPr id="14" name="Title 1"/>
          <p:cNvSpPr>
            <a:spLocks noGrp="1"/>
          </p:cNvSpPr>
          <p:nvPr>
            <p:ph type="title" hasCustomPrompt="1"/>
          </p:nvPr>
        </p:nvSpPr>
        <p:spPr>
          <a:xfrm>
            <a:off x="609600" y="263856"/>
            <a:ext cx="10972800" cy="838200"/>
          </a:xfrm>
        </p:spPr>
        <p:txBody>
          <a:bodyPr tIns="0" bIns="0" anchor="b" anchorCtr="0">
            <a:noAutofit/>
          </a:bodyPr>
          <a:lstStyle>
            <a:lvl1pPr>
              <a:defRPr sz="3600" b="1">
                <a:latin typeface="Arial Narrow" pitchFamily="34" charset="0"/>
              </a:defRPr>
            </a:lvl1pPr>
          </a:lstStyle>
          <a:p>
            <a:r>
              <a:rPr lang="en-US" dirty="0"/>
              <a:t>Click to edit Master style</a:t>
            </a:r>
          </a:p>
        </p:txBody>
      </p:sp>
      <p:sp>
        <p:nvSpPr>
          <p:cNvPr id="24" name="Rectangle 13"/>
          <p:cNvSpPr>
            <a:spLocks noGrp="1" noChangeArrowheads="1"/>
          </p:cNvSpPr>
          <p:nvPr>
            <p:ph type="sldNum" sz="quarter" idx="4"/>
          </p:nvPr>
        </p:nvSpPr>
        <p:spPr bwMode="auto">
          <a:xfrm>
            <a:off x="9563704" y="6328162"/>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solidFill>
                  <a:srgbClr val="FFFFFF"/>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3354847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transition with picture option">
    <p:spTree>
      <p:nvGrpSpPr>
        <p:cNvPr id="1" name=""/>
        <p:cNvGrpSpPr/>
        <p:nvPr/>
      </p:nvGrpSpPr>
      <p:grpSpPr>
        <a:xfrm>
          <a:off x="0" y="0"/>
          <a:ext cx="0" cy="0"/>
          <a:chOff x="0" y="0"/>
          <a:chExt cx="0" cy="0"/>
        </a:xfrm>
      </p:grpSpPr>
      <p:sp>
        <p:nvSpPr>
          <p:cNvPr id="10" name="Rectangle 9"/>
          <p:cNvSpPr/>
          <p:nvPr userDrawn="1"/>
        </p:nvSpPr>
        <p:spPr>
          <a:xfrm rot="16200000">
            <a:off x="-1295396" y="1295401"/>
            <a:ext cx="6858002" cy="426719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half" idx="2"/>
          </p:nvPr>
        </p:nvSpPr>
        <p:spPr>
          <a:xfrm>
            <a:off x="345744" y="1774209"/>
            <a:ext cx="3718257" cy="4351954"/>
          </a:xfrm>
        </p:spPr>
        <p:txBody>
          <a:bodyPr>
            <a:noAutofit/>
          </a:bodyPr>
          <a:lstStyle>
            <a:lvl1pPr marL="0" indent="0">
              <a:buNone/>
              <a:defRPr sz="2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Picture Placeholder 2"/>
          <p:cNvSpPr>
            <a:spLocks noGrp="1"/>
          </p:cNvSpPr>
          <p:nvPr>
            <p:ph type="pic" idx="1"/>
          </p:nvPr>
        </p:nvSpPr>
        <p:spPr>
          <a:xfrm>
            <a:off x="4267205" y="0"/>
            <a:ext cx="792479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Rectangle 13"/>
          <p:cNvSpPr>
            <a:spLocks noGrp="1" noChangeArrowheads="1"/>
          </p:cNvSpPr>
          <p:nvPr>
            <p:ph type="sldNum" sz="quarter" idx="4"/>
          </p:nvPr>
        </p:nvSpPr>
        <p:spPr bwMode="auto">
          <a:xfrm>
            <a:off x="9563704" y="6328162"/>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solidFill>
                  <a:srgbClr val="FFFFFF"/>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965499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option">
    <p:spTree>
      <p:nvGrpSpPr>
        <p:cNvPr id="1" name=""/>
        <p:cNvGrpSpPr/>
        <p:nvPr/>
      </p:nvGrpSpPr>
      <p:grpSpPr>
        <a:xfrm>
          <a:off x="0" y="0"/>
          <a:ext cx="0" cy="0"/>
          <a:chOff x="0" y="0"/>
          <a:chExt cx="0" cy="0"/>
        </a:xfrm>
      </p:grpSpPr>
      <p:sp>
        <p:nvSpPr>
          <p:cNvPr id="8" name="Rectangle 7"/>
          <p:cNvSpPr/>
          <p:nvPr userDrawn="1"/>
        </p:nvSpPr>
        <p:spPr>
          <a:xfrm rot="16200000">
            <a:off x="-1295396" y="1295401"/>
            <a:ext cx="6858002" cy="426719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3"/>
          <p:cNvSpPr>
            <a:spLocks noGrp="1"/>
          </p:cNvSpPr>
          <p:nvPr>
            <p:ph type="body" sz="half" idx="16"/>
          </p:nvPr>
        </p:nvSpPr>
        <p:spPr>
          <a:xfrm>
            <a:off x="345744" y="1774209"/>
            <a:ext cx="3718257" cy="4351954"/>
          </a:xfrm>
        </p:spPr>
        <p:txBody>
          <a:bodyPr>
            <a:noAutofit/>
          </a:bodyPr>
          <a:lstStyle>
            <a:lvl1pPr marL="0" indent="0">
              <a:buNone/>
              <a:defRPr sz="2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Text Placeholder 2"/>
          <p:cNvSpPr>
            <a:spLocks noGrp="1"/>
          </p:cNvSpPr>
          <p:nvPr>
            <p:ph type="body" idx="14"/>
          </p:nvPr>
        </p:nvSpPr>
        <p:spPr>
          <a:xfrm>
            <a:off x="4977880" y="1646238"/>
            <a:ext cx="6708237" cy="639762"/>
          </a:xfrm>
        </p:spPr>
        <p:txBody>
          <a:bodyPr anchor="b">
            <a:noAutofit/>
          </a:bodyPr>
          <a:lstStyle>
            <a:lvl1pPr marL="0" indent="0">
              <a:buNone/>
              <a:defRPr lang="en-US" sz="28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Clr>
                <a:schemeClr val="tx2"/>
              </a:buClr>
              <a:buFont typeface="Wingdings" pitchFamily="2" charset="2"/>
              <a:buNone/>
            </a:pPr>
            <a:r>
              <a:rPr lang="en-US"/>
              <a:t>Edit Master text styles</a:t>
            </a:r>
          </a:p>
        </p:txBody>
      </p:sp>
      <p:sp>
        <p:nvSpPr>
          <p:cNvPr id="14" name="Content Placeholder 2"/>
          <p:cNvSpPr>
            <a:spLocks noGrp="1"/>
          </p:cNvSpPr>
          <p:nvPr>
            <p:ph idx="15"/>
          </p:nvPr>
        </p:nvSpPr>
        <p:spPr>
          <a:xfrm>
            <a:off x="4978400" y="2332038"/>
            <a:ext cx="6705600" cy="3992563"/>
          </a:xfrm>
        </p:spPr>
        <p:txBody>
          <a:bodyPr>
            <a:normAutofit/>
          </a:bodyPr>
          <a:lstStyle>
            <a:lvl1pPr marL="342900" indent="-342900">
              <a:buClr>
                <a:schemeClr val="tx2"/>
              </a:buClr>
              <a:buFont typeface="Wingdings" pitchFamily="2" charset="2"/>
              <a:buChar char="§"/>
              <a:defRPr sz="2400"/>
            </a:lvl1pPr>
            <a:lvl2pPr>
              <a:buClr>
                <a:schemeClr val="accent2"/>
              </a:buClr>
              <a:defRPr sz="2000"/>
            </a:lvl2pPr>
            <a:lvl3pPr>
              <a:buClr>
                <a:schemeClr val="tx2"/>
              </a:buClr>
              <a:defRPr sz="1800"/>
            </a:lvl3pPr>
            <a:lvl4pPr>
              <a:buClr>
                <a:schemeClr val="accent3"/>
              </a:buClr>
              <a:defRPr sz="1600"/>
            </a:lvl4pPr>
            <a:lvl5pPr>
              <a:buClr>
                <a:schemeClr val="accent3"/>
              </a:buClr>
              <a:defRPr sz="1600"/>
            </a:lvl5pPr>
          </a:lstStyle>
          <a:p>
            <a:pPr lvl="0"/>
            <a:r>
              <a:rPr lang="en-US"/>
              <a:t>Edit Master text styles</a:t>
            </a:r>
          </a:p>
          <a:p>
            <a:pPr lvl="1"/>
            <a:r>
              <a:rPr lang="en-US"/>
              <a:t>Second level</a:t>
            </a:r>
          </a:p>
        </p:txBody>
      </p:sp>
      <p:sp>
        <p:nvSpPr>
          <p:cNvPr id="6" name="Rectangle 13"/>
          <p:cNvSpPr>
            <a:spLocks noGrp="1" noChangeArrowheads="1"/>
          </p:cNvSpPr>
          <p:nvPr>
            <p:ph type="sldNum" sz="quarter" idx="4"/>
          </p:nvPr>
        </p:nvSpPr>
        <p:spPr bwMode="auto">
          <a:xfrm>
            <a:off x="9563704" y="6328162"/>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solidFill>
                  <a:srgbClr val="FFFFFF"/>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757977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transition with picture option">
    <p:spTree>
      <p:nvGrpSpPr>
        <p:cNvPr id="1" name=""/>
        <p:cNvGrpSpPr/>
        <p:nvPr/>
      </p:nvGrpSpPr>
      <p:grpSpPr>
        <a:xfrm>
          <a:off x="0" y="0"/>
          <a:ext cx="0" cy="0"/>
          <a:chOff x="0" y="0"/>
          <a:chExt cx="0" cy="0"/>
        </a:xfrm>
      </p:grpSpPr>
      <p:sp>
        <p:nvSpPr>
          <p:cNvPr id="10" name="Rectangle 9"/>
          <p:cNvSpPr/>
          <p:nvPr userDrawn="1"/>
        </p:nvSpPr>
        <p:spPr>
          <a:xfrm rot="16200000">
            <a:off x="-1295396" y="1295401"/>
            <a:ext cx="6858002" cy="42671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half" idx="2"/>
          </p:nvPr>
        </p:nvSpPr>
        <p:spPr>
          <a:xfrm>
            <a:off x="345744" y="1774209"/>
            <a:ext cx="3718257" cy="4351954"/>
          </a:xfrm>
        </p:spPr>
        <p:txBody>
          <a:bodyPr>
            <a:noAutofit/>
          </a:bodyPr>
          <a:lstStyle>
            <a:lvl1pPr marL="0" indent="0">
              <a:buNone/>
              <a:defRPr sz="2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Picture Placeholder 2"/>
          <p:cNvSpPr>
            <a:spLocks noGrp="1"/>
          </p:cNvSpPr>
          <p:nvPr>
            <p:ph type="pic" idx="1"/>
          </p:nvPr>
        </p:nvSpPr>
        <p:spPr>
          <a:xfrm>
            <a:off x="4267205" y="0"/>
            <a:ext cx="792479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Rectangle 13"/>
          <p:cNvSpPr>
            <a:spLocks noGrp="1" noChangeArrowheads="1"/>
          </p:cNvSpPr>
          <p:nvPr>
            <p:ph type="sldNum" sz="quarter" idx="4"/>
          </p:nvPr>
        </p:nvSpPr>
        <p:spPr bwMode="auto">
          <a:xfrm>
            <a:off x="9563704" y="6328162"/>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solidFill>
                  <a:srgbClr val="FFFFFF"/>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358508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with caption option">
    <p:spTree>
      <p:nvGrpSpPr>
        <p:cNvPr id="1" name=""/>
        <p:cNvGrpSpPr/>
        <p:nvPr/>
      </p:nvGrpSpPr>
      <p:grpSpPr>
        <a:xfrm>
          <a:off x="0" y="0"/>
          <a:ext cx="0" cy="0"/>
          <a:chOff x="0" y="0"/>
          <a:chExt cx="0" cy="0"/>
        </a:xfrm>
      </p:grpSpPr>
      <p:sp>
        <p:nvSpPr>
          <p:cNvPr id="8" name="Rectangle 7"/>
          <p:cNvSpPr/>
          <p:nvPr userDrawn="1"/>
        </p:nvSpPr>
        <p:spPr>
          <a:xfrm rot="16200000">
            <a:off x="-1295396" y="1295401"/>
            <a:ext cx="6858002" cy="42671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3"/>
          <p:cNvSpPr>
            <a:spLocks noGrp="1"/>
          </p:cNvSpPr>
          <p:nvPr>
            <p:ph type="body" sz="half" idx="16"/>
          </p:nvPr>
        </p:nvSpPr>
        <p:spPr>
          <a:xfrm>
            <a:off x="345744" y="1774209"/>
            <a:ext cx="3718257" cy="4351954"/>
          </a:xfrm>
        </p:spPr>
        <p:txBody>
          <a:bodyPr>
            <a:noAutofit/>
          </a:bodyPr>
          <a:lstStyle>
            <a:lvl1pPr marL="0" indent="0">
              <a:buNone/>
              <a:defRPr sz="2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Text Placeholder 2"/>
          <p:cNvSpPr>
            <a:spLocks noGrp="1"/>
          </p:cNvSpPr>
          <p:nvPr>
            <p:ph type="body" idx="14"/>
          </p:nvPr>
        </p:nvSpPr>
        <p:spPr>
          <a:xfrm>
            <a:off x="4977880" y="1646238"/>
            <a:ext cx="6708237" cy="639762"/>
          </a:xfrm>
        </p:spPr>
        <p:txBody>
          <a:bodyPr anchor="b">
            <a:noAutofit/>
          </a:bodyPr>
          <a:lstStyle>
            <a:lvl1pPr marL="0" indent="0">
              <a:buNone/>
              <a:defRPr lang="en-US" sz="28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Clr>
                <a:schemeClr val="tx2"/>
              </a:buClr>
              <a:buFont typeface="Wingdings" pitchFamily="2" charset="2"/>
              <a:buNone/>
            </a:pPr>
            <a:r>
              <a:rPr lang="en-US"/>
              <a:t>Edit Master text styles</a:t>
            </a:r>
          </a:p>
        </p:txBody>
      </p:sp>
      <p:sp>
        <p:nvSpPr>
          <p:cNvPr id="14" name="Content Placeholder 2"/>
          <p:cNvSpPr>
            <a:spLocks noGrp="1"/>
          </p:cNvSpPr>
          <p:nvPr>
            <p:ph idx="15"/>
          </p:nvPr>
        </p:nvSpPr>
        <p:spPr>
          <a:xfrm>
            <a:off x="4978400" y="2332038"/>
            <a:ext cx="6705600" cy="3992563"/>
          </a:xfrm>
        </p:spPr>
        <p:txBody>
          <a:bodyPr>
            <a:normAutofit/>
          </a:bodyPr>
          <a:lstStyle>
            <a:lvl1pPr marL="342900" indent="-342900">
              <a:buClr>
                <a:schemeClr val="tx2"/>
              </a:buClr>
              <a:buFont typeface="Wingdings" pitchFamily="2" charset="2"/>
              <a:buChar char="§"/>
              <a:defRPr sz="2400"/>
            </a:lvl1pPr>
            <a:lvl2pPr>
              <a:buClr>
                <a:schemeClr val="accent2"/>
              </a:buClr>
              <a:defRPr sz="2000"/>
            </a:lvl2pPr>
            <a:lvl3pPr>
              <a:buClr>
                <a:schemeClr val="tx2"/>
              </a:buClr>
              <a:defRPr sz="1800"/>
            </a:lvl3pPr>
            <a:lvl4pPr>
              <a:buClr>
                <a:schemeClr val="accent3"/>
              </a:buClr>
              <a:defRPr sz="1600"/>
            </a:lvl4pPr>
            <a:lvl5pPr>
              <a:buClr>
                <a:schemeClr val="accent3"/>
              </a:buClr>
              <a:defRPr sz="1600"/>
            </a:lvl5pPr>
          </a:lstStyle>
          <a:p>
            <a:pPr lvl="0"/>
            <a:r>
              <a:rPr lang="en-US"/>
              <a:t>Edit Master text styles</a:t>
            </a:r>
          </a:p>
          <a:p>
            <a:pPr lvl="1"/>
            <a:r>
              <a:rPr lang="en-US"/>
              <a:t>Second level</a:t>
            </a:r>
          </a:p>
        </p:txBody>
      </p:sp>
      <p:sp>
        <p:nvSpPr>
          <p:cNvPr id="6" name="Rectangle 13"/>
          <p:cNvSpPr>
            <a:spLocks noGrp="1" noChangeArrowheads="1"/>
          </p:cNvSpPr>
          <p:nvPr>
            <p:ph type="sldNum" sz="quarter" idx="4"/>
          </p:nvPr>
        </p:nvSpPr>
        <p:spPr bwMode="auto">
          <a:xfrm>
            <a:off x="9563704" y="6328162"/>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solidFill>
                  <a:srgbClr val="FFFFFF"/>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1714616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transition with picture option">
    <p:spTree>
      <p:nvGrpSpPr>
        <p:cNvPr id="1" name=""/>
        <p:cNvGrpSpPr/>
        <p:nvPr/>
      </p:nvGrpSpPr>
      <p:grpSpPr>
        <a:xfrm>
          <a:off x="0" y="0"/>
          <a:ext cx="0" cy="0"/>
          <a:chOff x="0" y="0"/>
          <a:chExt cx="0" cy="0"/>
        </a:xfrm>
      </p:grpSpPr>
      <p:sp>
        <p:nvSpPr>
          <p:cNvPr id="10" name="Rectangle 9"/>
          <p:cNvSpPr/>
          <p:nvPr userDrawn="1"/>
        </p:nvSpPr>
        <p:spPr>
          <a:xfrm rot="16200000">
            <a:off x="-1295396" y="1295401"/>
            <a:ext cx="6858002" cy="426719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4" name="Text Placeholder 3"/>
          <p:cNvSpPr>
            <a:spLocks noGrp="1"/>
          </p:cNvSpPr>
          <p:nvPr>
            <p:ph type="body" sz="half" idx="2"/>
          </p:nvPr>
        </p:nvSpPr>
        <p:spPr>
          <a:xfrm>
            <a:off x="345744" y="1774209"/>
            <a:ext cx="3718257" cy="4351954"/>
          </a:xfrm>
        </p:spPr>
        <p:txBody>
          <a:bodyPr>
            <a:noAutofit/>
          </a:bodyPr>
          <a:lstStyle>
            <a:lvl1pPr marL="0" indent="0">
              <a:buNone/>
              <a:defRPr sz="2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Picture Placeholder 2"/>
          <p:cNvSpPr>
            <a:spLocks noGrp="1"/>
          </p:cNvSpPr>
          <p:nvPr>
            <p:ph type="pic" idx="1"/>
          </p:nvPr>
        </p:nvSpPr>
        <p:spPr>
          <a:xfrm>
            <a:off x="4267205" y="0"/>
            <a:ext cx="792479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Rectangle 13"/>
          <p:cNvSpPr>
            <a:spLocks noGrp="1" noChangeArrowheads="1"/>
          </p:cNvSpPr>
          <p:nvPr>
            <p:ph type="sldNum" sz="quarter" idx="4"/>
          </p:nvPr>
        </p:nvSpPr>
        <p:spPr bwMode="auto">
          <a:xfrm>
            <a:off x="9563704" y="6328162"/>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solidFill>
                  <a:srgbClr val="FFFFFF"/>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1711218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ption">
    <p:spTree>
      <p:nvGrpSpPr>
        <p:cNvPr id="1" name=""/>
        <p:cNvGrpSpPr/>
        <p:nvPr/>
      </p:nvGrpSpPr>
      <p:grpSpPr>
        <a:xfrm>
          <a:off x="0" y="0"/>
          <a:ext cx="0" cy="0"/>
          <a:chOff x="0" y="0"/>
          <a:chExt cx="0" cy="0"/>
        </a:xfrm>
      </p:grpSpPr>
      <p:sp>
        <p:nvSpPr>
          <p:cNvPr id="8" name="Rectangle 7"/>
          <p:cNvSpPr/>
          <p:nvPr userDrawn="1"/>
        </p:nvSpPr>
        <p:spPr>
          <a:xfrm rot="16200000">
            <a:off x="-1295396" y="1295401"/>
            <a:ext cx="6858002" cy="426719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9" name="Text Placeholder 3"/>
          <p:cNvSpPr>
            <a:spLocks noGrp="1"/>
          </p:cNvSpPr>
          <p:nvPr>
            <p:ph type="body" sz="half" idx="16"/>
          </p:nvPr>
        </p:nvSpPr>
        <p:spPr>
          <a:xfrm>
            <a:off x="345744" y="1774209"/>
            <a:ext cx="3718257" cy="4351954"/>
          </a:xfrm>
        </p:spPr>
        <p:txBody>
          <a:bodyPr>
            <a:noAutofit/>
          </a:bodyPr>
          <a:lstStyle>
            <a:lvl1pPr marL="0" indent="0">
              <a:buNone/>
              <a:defRPr sz="2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Text Placeholder 2"/>
          <p:cNvSpPr>
            <a:spLocks noGrp="1"/>
          </p:cNvSpPr>
          <p:nvPr>
            <p:ph type="body" idx="14"/>
          </p:nvPr>
        </p:nvSpPr>
        <p:spPr>
          <a:xfrm>
            <a:off x="4977880" y="1646238"/>
            <a:ext cx="6708237" cy="639762"/>
          </a:xfrm>
        </p:spPr>
        <p:txBody>
          <a:bodyPr anchor="b">
            <a:noAutofit/>
          </a:bodyPr>
          <a:lstStyle>
            <a:lvl1pPr marL="0" indent="0">
              <a:buNone/>
              <a:defRPr lang="en-US" sz="28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Clr>
                <a:schemeClr val="tx2"/>
              </a:buClr>
              <a:buFont typeface="Wingdings" pitchFamily="2" charset="2"/>
              <a:buNone/>
            </a:pPr>
            <a:r>
              <a:rPr lang="en-US"/>
              <a:t>Edit Master text styles</a:t>
            </a:r>
          </a:p>
        </p:txBody>
      </p:sp>
      <p:sp>
        <p:nvSpPr>
          <p:cNvPr id="14" name="Content Placeholder 2"/>
          <p:cNvSpPr>
            <a:spLocks noGrp="1"/>
          </p:cNvSpPr>
          <p:nvPr>
            <p:ph idx="15"/>
          </p:nvPr>
        </p:nvSpPr>
        <p:spPr>
          <a:xfrm>
            <a:off x="4978400" y="2332038"/>
            <a:ext cx="6705600" cy="3992563"/>
          </a:xfrm>
        </p:spPr>
        <p:txBody>
          <a:bodyPr>
            <a:normAutofit/>
          </a:bodyPr>
          <a:lstStyle>
            <a:lvl1pPr marL="342900" indent="-342900">
              <a:buClr>
                <a:schemeClr val="tx2"/>
              </a:buClr>
              <a:buFont typeface="Wingdings" pitchFamily="2" charset="2"/>
              <a:buChar char="§"/>
              <a:defRPr sz="2400"/>
            </a:lvl1pPr>
            <a:lvl2pPr>
              <a:buClr>
                <a:schemeClr val="accent2"/>
              </a:buClr>
              <a:defRPr sz="2000"/>
            </a:lvl2pPr>
            <a:lvl3pPr>
              <a:buClr>
                <a:schemeClr val="tx2"/>
              </a:buClr>
              <a:defRPr sz="1800"/>
            </a:lvl3pPr>
            <a:lvl4pPr>
              <a:buClr>
                <a:schemeClr val="accent3"/>
              </a:buClr>
              <a:defRPr sz="1600"/>
            </a:lvl4pPr>
            <a:lvl5pPr>
              <a:buClr>
                <a:schemeClr val="accent3"/>
              </a:buClr>
              <a:defRPr sz="1600"/>
            </a:lvl5pPr>
          </a:lstStyle>
          <a:p>
            <a:pPr lvl="0"/>
            <a:r>
              <a:rPr lang="en-US"/>
              <a:t>Edit Master text styles</a:t>
            </a:r>
          </a:p>
          <a:p>
            <a:pPr lvl="1"/>
            <a:r>
              <a:rPr lang="en-US"/>
              <a:t>Second level</a:t>
            </a:r>
          </a:p>
        </p:txBody>
      </p:sp>
      <p:sp>
        <p:nvSpPr>
          <p:cNvPr id="6" name="Rectangle 13"/>
          <p:cNvSpPr>
            <a:spLocks noGrp="1" noChangeArrowheads="1"/>
          </p:cNvSpPr>
          <p:nvPr>
            <p:ph type="sldNum" sz="quarter" idx="4"/>
          </p:nvPr>
        </p:nvSpPr>
        <p:spPr bwMode="auto">
          <a:xfrm>
            <a:off x="9563704" y="6328162"/>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solidFill>
                  <a:srgbClr val="FFFFFF"/>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743609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078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2" name="Picture Placeholder 2"/>
          <p:cNvSpPr>
            <a:spLocks noGrp="1"/>
          </p:cNvSpPr>
          <p:nvPr>
            <p:ph type="pic" idx="1"/>
          </p:nvPr>
        </p:nvSpPr>
        <p:spPr>
          <a:xfrm>
            <a:off x="1"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536942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_">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5019"/>
          <a:stretch/>
        </p:blipFill>
        <p:spPr>
          <a:xfrm>
            <a:off x="0" y="0"/>
            <a:ext cx="12192000" cy="6858000"/>
          </a:xfrm>
          <a:prstGeom prst="rect">
            <a:avLst/>
          </a:prstGeom>
        </p:spPr>
      </p:pic>
      <p:sp>
        <p:nvSpPr>
          <p:cNvPr id="10" name="Title 1"/>
          <p:cNvSpPr>
            <a:spLocks noGrp="1"/>
          </p:cNvSpPr>
          <p:nvPr>
            <p:ph type="ctrTitle"/>
          </p:nvPr>
        </p:nvSpPr>
        <p:spPr>
          <a:xfrm>
            <a:off x="914400" y="2130426"/>
            <a:ext cx="10363200" cy="1470025"/>
          </a:xfrm>
        </p:spPr>
        <p:txBody>
          <a:bodyPr lIns="0" tIns="0" rIns="0" bIns="0" anchor="t" anchorCtr="0">
            <a:noAutofit/>
          </a:bodyPr>
          <a:lstStyle>
            <a:lvl1pPr algn="ctr">
              <a:defRPr sz="4400">
                <a:solidFill>
                  <a:schemeClr val="tx1"/>
                </a:solidFill>
              </a:defRPr>
            </a:lvl1pPr>
          </a:lstStyle>
          <a:p>
            <a:r>
              <a:rPr lang="en-US"/>
              <a:t>Click to edit Master title style</a:t>
            </a:r>
            <a:endParaRPr lang="en-US" dirty="0"/>
          </a:p>
        </p:txBody>
      </p:sp>
      <p:sp>
        <p:nvSpPr>
          <p:cNvPr id="11" name="Subtitle 2"/>
          <p:cNvSpPr>
            <a:spLocks noGrp="1"/>
          </p:cNvSpPr>
          <p:nvPr>
            <p:ph type="subTitle" idx="1"/>
          </p:nvPr>
        </p:nvSpPr>
        <p:spPr>
          <a:xfrm>
            <a:off x="1828800" y="3886200"/>
            <a:ext cx="8534400" cy="1752600"/>
          </a:xfrm>
        </p:spPr>
        <p:txBody>
          <a:bodyPr lIns="0" tIns="0" rIns="0" bIns="0"/>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3"/>
          <p:cNvSpPr>
            <a:spLocks noGrp="1" noChangeArrowheads="1"/>
          </p:cNvSpPr>
          <p:nvPr userDrawn="1">
            <p:ph type="sldNum" sz="quarter" idx="4"/>
          </p:nvPr>
        </p:nvSpPr>
        <p:spPr bwMode="auto">
          <a:xfrm>
            <a:off x="9563704" y="6328162"/>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solidFill>
                  <a:schemeClr val="tx1"/>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277864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5019" b="77489"/>
          <a:stretch/>
        </p:blipFill>
        <p:spPr>
          <a:xfrm>
            <a:off x="1" y="0"/>
            <a:ext cx="12192000" cy="1543792"/>
          </a:xfrm>
          <a:prstGeom prst="rect">
            <a:avLst/>
          </a:prstGeom>
        </p:spPr>
      </p:pic>
      <p:sp>
        <p:nvSpPr>
          <p:cNvPr id="12" name="Title 1"/>
          <p:cNvSpPr>
            <a:spLocks noGrp="1"/>
          </p:cNvSpPr>
          <p:nvPr>
            <p:ph type="title" hasCustomPrompt="1"/>
          </p:nvPr>
        </p:nvSpPr>
        <p:spPr>
          <a:xfrm>
            <a:off x="609600" y="263856"/>
            <a:ext cx="10972800" cy="838200"/>
          </a:xfrm>
        </p:spPr>
        <p:txBody>
          <a:bodyPr tIns="0" bIns="0" anchor="b" anchorCtr="0">
            <a:noAutofit/>
          </a:bodyPr>
          <a:lstStyle>
            <a:lvl1pPr>
              <a:defRPr sz="3600" b="1">
                <a:solidFill>
                  <a:schemeClr val="bg1"/>
                </a:solidFill>
                <a:latin typeface="Arial Narrow" pitchFamily="34" charset="0"/>
              </a:defRPr>
            </a:lvl1pPr>
          </a:lstStyle>
          <a:p>
            <a:r>
              <a:rPr lang="en-US" dirty="0"/>
              <a:t>Click to edit Master style</a:t>
            </a:r>
          </a:p>
        </p:txBody>
      </p:sp>
      <p:sp>
        <p:nvSpPr>
          <p:cNvPr id="20" name="Rectangle 13"/>
          <p:cNvSpPr>
            <a:spLocks noGrp="1" noChangeArrowheads="1"/>
          </p:cNvSpPr>
          <p:nvPr>
            <p:ph type="sldNum" sz="quarter" idx="4"/>
          </p:nvPr>
        </p:nvSpPr>
        <p:spPr bwMode="auto">
          <a:xfrm>
            <a:off x="9563704" y="6328162"/>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solidFill>
                  <a:schemeClr val="tx1"/>
                </a:solidFill>
                <a:latin typeface="Tahoma" pitchFamily="34" charset="0"/>
              </a:defRPr>
            </a:lvl1pPr>
          </a:lstStyle>
          <a:p>
            <a:pPr>
              <a:defRPr/>
            </a:pPr>
            <a:fld id="{F88DCA8E-74FF-485D-86A8-4A66FD62B32A}" type="slidenum">
              <a:rPr lang="en-US" smtClean="0"/>
              <a:pPr>
                <a:defRPr/>
              </a:pPr>
              <a:t>‹#›</a:t>
            </a:fld>
            <a:endParaRPr lang="en-US" dirty="0"/>
          </a:p>
        </p:txBody>
      </p:sp>
      <p:sp>
        <p:nvSpPr>
          <p:cNvPr id="17" name="Content Placeholder 2"/>
          <p:cNvSpPr>
            <a:spLocks noGrp="1"/>
          </p:cNvSpPr>
          <p:nvPr>
            <p:ph idx="1" hasCustomPrompt="1"/>
          </p:nvPr>
        </p:nvSpPr>
        <p:spPr>
          <a:xfrm>
            <a:off x="609600" y="1888299"/>
            <a:ext cx="10972800" cy="4525963"/>
          </a:xfrm>
        </p:spPr>
        <p:txBody>
          <a:bodyPr>
            <a:noAutofit/>
          </a:bodyPr>
          <a:lstStyle>
            <a:lvl1pPr marL="342900" indent="-342900">
              <a:buClr>
                <a:schemeClr val="tx2"/>
              </a:buClr>
              <a:buFont typeface="Wingdings" pitchFamily="2" charset="2"/>
              <a:buChar char="§"/>
              <a:defRPr sz="2800"/>
            </a:lvl1pPr>
            <a:lvl2pPr>
              <a:buClr>
                <a:schemeClr val="accent2"/>
              </a:buClr>
              <a:defRPr sz="2400"/>
            </a:lvl2pPr>
            <a:lvl3pPr>
              <a:buClr>
                <a:schemeClr val="accent3"/>
              </a:buClr>
              <a:defRPr sz="2000"/>
            </a:lvl3pPr>
            <a:lvl4pPr>
              <a:buClr>
                <a:schemeClr val="accent3"/>
              </a:buClr>
              <a:defRPr sz="2000"/>
            </a:lvl4pPr>
            <a:lvl5pPr>
              <a:buClr>
                <a:schemeClr val="accent3"/>
              </a:buClr>
              <a:defRPr sz="2000"/>
            </a:lvl5pPr>
          </a:lstStyle>
          <a:p>
            <a:pPr lvl="0"/>
            <a:r>
              <a:rPr lang="en-US" dirty="0"/>
              <a:t>Click to enter agenda items</a:t>
            </a:r>
          </a:p>
          <a:p>
            <a:pPr lvl="1"/>
            <a:r>
              <a:rPr lang="en-US" dirty="0"/>
              <a:t>Second level</a:t>
            </a:r>
          </a:p>
          <a:p>
            <a:pPr lvl="2"/>
            <a:r>
              <a:rPr lang="en-US" dirty="0"/>
              <a:t>Third level</a:t>
            </a:r>
          </a:p>
        </p:txBody>
      </p:sp>
    </p:spTree>
    <p:extLst>
      <p:ext uri="{BB962C8B-B14F-4D97-AF65-F5344CB8AC3E}">
        <p14:creationId xmlns:p14="http://schemas.microsoft.com/office/powerpoint/2010/main" val="2596339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14192" y="1600201"/>
            <a:ext cx="10768208" cy="4525963"/>
          </a:xfrm>
        </p:spPr>
        <p:txBody>
          <a:bodyPr>
            <a:noAutofit/>
          </a:bodyPr>
          <a:lstStyle>
            <a:lvl1pPr marL="342900" indent="-342900">
              <a:buClr>
                <a:schemeClr val="tx2"/>
              </a:buClr>
              <a:buFont typeface="Wingdings" pitchFamily="2" charset="2"/>
              <a:buChar char="§"/>
              <a:defRPr sz="2800"/>
            </a:lvl1pPr>
            <a:lvl2pPr>
              <a:buClr>
                <a:schemeClr val="accent2"/>
              </a:buClr>
              <a:defRPr sz="2400"/>
            </a:lvl2pPr>
            <a:lvl3pPr>
              <a:buClr>
                <a:schemeClr val="accent3"/>
              </a:buClr>
              <a:defRPr sz="2000"/>
            </a:lvl3pPr>
            <a:lvl4pPr>
              <a:buClr>
                <a:schemeClr val="accent3"/>
              </a:buClr>
              <a:defRPr sz="2000"/>
            </a:lvl4pPr>
            <a:lvl5pPr>
              <a:buClr>
                <a:schemeClr val="accent3"/>
              </a:buClr>
              <a:defRPr sz="2000"/>
            </a:lvl5pPr>
          </a:lstStyle>
          <a:p>
            <a:pPr lvl="0"/>
            <a:r>
              <a:rPr lang="en-US" dirty="0"/>
              <a:t>Click to enter bullets</a:t>
            </a:r>
          </a:p>
          <a:p>
            <a:pPr lvl="1"/>
            <a:r>
              <a:rPr lang="en-US" dirty="0"/>
              <a:t>Second level</a:t>
            </a:r>
          </a:p>
          <a:p>
            <a:pPr lvl="2"/>
            <a:r>
              <a:rPr lang="en-US" dirty="0"/>
              <a:t>Third level</a:t>
            </a:r>
          </a:p>
        </p:txBody>
      </p:sp>
      <p:sp>
        <p:nvSpPr>
          <p:cNvPr id="12" name="Title 1"/>
          <p:cNvSpPr>
            <a:spLocks noGrp="1"/>
          </p:cNvSpPr>
          <p:nvPr>
            <p:ph type="title" hasCustomPrompt="1"/>
          </p:nvPr>
        </p:nvSpPr>
        <p:spPr>
          <a:xfrm>
            <a:off x="814192" y="263856"/>
            <a:ext cx="10768208" cy="838200"/>
          </a:xfrm>
        </p:spPr>
        <p:txBody>
          <a:bodyPr tIns="0" bIns="0" anchor="b" anchorCtr="0">
            <a:noAutofit/>
          </a:bodyPr>
          <a:lstStyle>
            <a:lvl1pPr>
              <a:defRPr sz="3600" b="1">
                <a:latin typeface="Arial Narrow" pitchFamily="34" charset="0"/>
              </a:defRPr>
            </a:lvl1pPr>
          </a:lstStyle>
          <a:p>
            <a:r>
              <a:rPr lang="en-US" dirty="0"/>
              <a:t>Click to add title</a:t>
            </a:r>
          </a:p>
        </p:txBody>
      </p:sp>
      <p:sp>
        <p:nvSpPr>
          <p:cNvPr id="17" name="Rectangle 13"/>
          <p:cNvSpPr>
            <a:spLocks noGrp="1" noChangeArrowheads="1"/>
          </p:cNvSpPr>
          <p:nvPr>
            <p:ph type="sldNum" sz="quarter" idx="4"/>
          </p:nvPr>
        </p:nvSpPr>
        <p:spPr bwMode="auto">
          <a:xfrm>
            <a:off x="9563704" y="6328162"/>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solidFill>
                  <a:srgbClr val="FFFFFF"/>
                </a:solidFill>
                <a:latin typeface="Tahoma" pitchFamily="34" charset="0"/>
              </a:defRPr>
            </a:lvl1pPr>
          </a:lstStyle>
          <a:p>
            <a:pPr>
              <a:defRPr/>
            </a:pPr>
            <a:fld id="{F88DCA8E-74FF-485D-86A8-4A66FD62B32A}" type="slidenum">
              <a:rPr lang="en-US" smtClean="0"/>
              <a:pPr>
                <a:defRPr/>
              </a:pPr>
              <a:t>‹#›</a:t>
            </a:fld>
            <a:endParaRPr lang="en-US" dirty="0"/>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r="95914"/>
          <a:stretch/>
        </p:blipFill>
        <p:spPr>
          <a:xfrm>
            <a:off x="0" y="0"/>
            <a:ext cx="663879" cy="6858000"/>
          </a:xfrm>
          <a:prstGeom prst="rect">
            <a:avLst/>
          </a:prstGeom>
        </p:spPr>
      </p:pic>
    </p:spTree>
    <p:extLst>
      <p:ext uri="{BB962C8B-B14F-4D97-AF65-F5344CB8AC3E}">
        <p14:creationId xmlns:p14="http://schemas.microsoft.com/office/powerpoint/2010/main" val="3516688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tabl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 y="1600201"/>
            <a:ext cx="11438151" cy="4525963"/>
          </a:xfrm>
        </p:spPr>
        <p:txBody>
          <a:bodyPr>
            <a:noAutofit/>
          </a:bodyPr>
          <a:lstStyle>
            <a:lvl1pPr marL="0" indent="0">
              <a:buClr>
                <a:schemeClr val="tx2"/>
              </a:buClr>
              <a:buFont typeface="Wingdings" pitchFamily="2" charset="2"/>
              <a:buNone/>
              <a:defRPr sz="2800"/>
            </a:lvl1pPr>
            <a:lvl2pPr>
              <a:buClr>
                <a:schemeClr val="accent2"/>
              </a:buClr>
              <a:defRPr sz="2400"/>
            </a:lvl2pPr>
            <a:lvl3pPr>
              <a:buClr>
                <a:schemeClr val="accent3"/>
              </a:buClr>
              <a:defRPr sz="2000"/>
            </a:lvl3pPr>
            <a:lvl4pPr>
              <a:buClr>
                <a:schemeClr val="accent3"/>
              </a:buClr>
              <a:defRPr sz="2000"/>
            </a:lvl4pPr>
            <a:lvl5pPr>
              <a:buClr>
                <a:schemeClr val="accent3"/>
              </a:buClr>
              <a:defRPr sz="2000"/>
            </a:lvl5pPr>
          </a:lstStyle>
          <a:p>
            <a:pPr lvl="0"/>
            <a:r>
              <a:rPr lang="en-US"/>
              <a:t>Edit Master text styles</a:t>
            </a:r>
          </a:p>
        </p:txBody>
      </p:sp>
      <p:sp>
        <p:nvSpPr>
          <p:cNvPr id="10" name="Title 1"/>
          <p:cNvSpPr>
            <a:spLocks noGrp="1"/>
          </p:cNvSpPr>
          <p:nvPr>
            <p:ph type="title" hasCustomPrompt="1"/>
          </p:nvPr>
        </p:nvSpPr>
        <p:spPr>
          <a:xfrm>
            <a:off x="441960" y="263856"/>
            <a:ext cx="11438151" cy="838200"/>
          </a:xfrm>
        </p:spPr>
        <p:txBody>
          <a:bodyPr tIns="0" bIns="0" anchor="b" anchorCtr="0">
            <a:noAutofit/>
          </a:bodyPr>
          <a:lstStyle>
            <a:lvl1pPr>
              <a:defRPr sz="3600" b="1">
                <a:latin typeface="Arial Narrow" pitchFamily="34" charset="0"/>
              </a:defRPr>
            </a:lvl1pPr>
          </a:lstStyle>
          <a:p>
            <a:r>
              <a:rPr lang="en-US" dirty="0"/>
              <a:t>Click to edit Master style</a:t>
            </a:r>
          </a:p>
        </p:txBody>
      </p:sp>
      <p:sp>
        <p:nvSpPr>
          <p:cNvPr id="20" name="Rectangle 13"/>
          <p:cNvSpPr>
            <a:spLocks noGrp="1" noChangeArrowheads="1"/>
          </p:cNvSpPr>
          <p:nvPr>
            <p:ph type="sldNum" sz="quarter" idx="4"/>
          </p:nvPr>
        </p:nvSpPr>
        <p:spPr bwMode="auto">
          <a:xfrm>
            <a:off x="9563704" y="6328162"/>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solidFill>
                  <a:schemeClr val="tx1"/>
                </a:solidFill>
                <a:latin typeface="Tahoma" pitchFamily="34" charset="0"/>
              </a:defRPr>
            </a:lvl1pPr>
          </a:lstStyle>
          <a:p>
            <a:pPr>
              <a:defRPr/>
            </a:pPr>
            <a:fld id="{F88DCA8E-74FF-485D-86A8-4A66FD62B32A}" type="slidenum">
              <a:rPr lang="en-US" smtClean="0"/>
              <a:pPr>
                <a:defRPr/>
              </a:pPr>
              <a:t>‹#›</a:t>
            </a:fld>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91324" r="24914"/>
          <a:stretch/>
        </p:blipFill>
        <p:spPr>
          <a:xfrm>
            <a:off x="-1" y="6263014"/>
            <a:ext cx="12206177" cy="594986"/>
          </a:xfrm>
          <a:prstGeom prst="rect">
            <a:avLst/>
          </a:prstGeom>
        </p:spPr>
      </p:pic>
    </p:spTree>
    <p:extLst>
      <p:ext uri="{BB962C8B-B14F-4D97-AF65-F5344CB8AC3E}">
        <p14:creationId xmlns:p14="http://schemas.microsoft.com/office/powerpoint/2010/main" val="1688173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picture">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Rectangle 13"/>
          <p:cNvSpPr>
            <a:spLocks noGrp="1" noChangeArrowheads="1"/>
          </p:cNvSpPr>
          <p:nvPr>
            <p:ph type="sldNum" sz="quarter" idx="4"/>
          </p:nvPr>
        </p:nvSpPr>
        <p:spPr bwMode="auto">
          <a:xfrm>
            <a:off x="9563704" y="6328162"/>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solidFill>
                  <a:schemeClr val="tx1"/>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228925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picture top bar">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5019" b="77808"/>
          <a:stretch/>
        </p:blipFill>
        <p:spPr>
          <a:xfrm>
            <a:off x="1" y="0"/>
            <a:ext cx="12192000" cy="1521912"/>
          </a:xfrm>
          <a:prstGeom prst="rect">
            <a:avLst/>
          </a:prstGeom>
        </p:spPr>
      </p:pic>
      <p:sp>
        <p:nvSpPr>
          <p:cNvPr id="3" name="Content Placeholder 2"/>
          <p:cNvSpPr>
            <a:spLocks noGrp="1"/>
          </p:cNvSpPr>
          <p:nvPr>
            <p:ph idx="1"/>
          </p:nvPr>
        </p:nvSpPr>
        <p:spPr>
          <a:xfrm>
            <a:off x="609600" y="1785768"/>
            <a:ext cx="5384800" cy="4340396"/>
          </a:xfrm>
        </p:spPr>
        <p:txBody>
          <a:bodyPr>
            <a:noAutofit/>
          </a:bodyPr>
          <a:lstStyle>
            <a:lvl1pPr marL="342900" indent="-342900">
              <a:buClr>
                <a:schemeClr val="tx2"/>
              </a:buClr>
              <a:buFont typeface="Wingdings" pitchFamily="2" charset="2"/>
              <a:buChar char="§"/>
              <a:defRPr sz="2800"/>
            </a:lvl1pPr>
            <a:lvl2pPr>
              <a:buClr>
                <a:schemeClr val="accent2"/>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p:txBody>
      </p:sp>
      <p:sp>
        <p:nvSpPr>
          <p:cNvPr id="17" name="Picture Placeholder 2"/>
          <p:cNvSpPr>
            <a:spLocks noGrp="1"/>
          </p:cNvSpPr>
          <p:nvPr>
            <p:ph type="pic" idx="13"/>
          </p:nvPr>
        </p:nvSpPr>
        <p:spPr>
          <a:xfrm>
            <a:off x="6197600" y="1521912"/>
            <a:ext cx="5994400" cy="5336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itle 1"/>
          <p:cNvSpPr>
            <a:spLocks noGrp="1"/>
          </p:cNvSpPr>
          <p:nvPr>
            <p:ph type="title" hasCustomPrompt="1"/>
          </p:nvPr>
        </p:nvSpPr>
        <p:spPr>
          <a:xfrm>
            <a:off x="609600" y="263856"/>
            <a:ext cx="10972800" cy="838200"/>
          </a:xfrm>
        </p:spPr>
        <p:txBody>
          <a:bodyPr tIns="0" bIns="0" anchor="b" anchorCtr="0">
            <a:noAutofit/>
          </a:bodyPr>
          <a:lstStyle>
            <a:lvl1pPr>
              <a:defRPr sz="3600" b="1">
                <a:latin typeface="Arial Narrow" pitchFamily="34" charset="0"/>
              </a:defRPr>
            </a:lvl1pPr>
          </a:lstStyle>
          <a:p>
            <a:r>
              <a:rPr lang="en-US" dirty="0"/>
              <a:t>Click to edit Master style</a:t>
            </a:r>
          </a:p>
        </p:txBody>
      </p:sp>
      <p:sp>
        <p:nvSpPr>
          <p:cNvPr id="13" name="Rectangle 13"/>
          <p:cNvSpPr>
            <a:spLocks noGrp="1" noChangeArrowheads="1"/>
          </p:cNvSpPr>
          <p:nvPr>
            <p:ph type="sldNum" sz="quarter" idx="4"/>
          </p:nvPr>
        </p:nvSpPr>
        <p:spPr bwMode="auto">
          <a:xfrm>
            <a:off x="9563704" y="6328162"/>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solidFill>
                  <a:srgbClr val="FFFFFF"/>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3168248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picture side bar">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5019" b="77719"/>
          <a:stretch/>
        </p:blipFill>
        <p:spPr>
          <a:xfrm>
            <a:off x="1" y="171"/>
            <a:ext cx="12192000" cy="1528004"/>
          </a:xfrm>
          <a:prstGeom prst="rect">
            <a:avLst/>
          </a:prstGeom>
        </p:spPr>
      </p:pic>
      <p:sp>
        <p:nvSpPr>
          <p:cNvPr id="3" name="Content Placeholder 2"/>
          <p:cNvSpPr>
            <a:spLocks noGrp="1"/>
          </p:cNvSpPr>
          <p:nvPr>
            <p:ph idx="1"/>
          </p:nvPr>
        </p:nvSpPr>
        <p:spPr>
          <a:xfrm>
            <a:off x="609600" y="1791860"/>
            <a:ext cx="5384800" cy="4334304"/>
          </a:xfrm>
        </p:spPr>
        <p:txBody>
          <a:bodyPr>
            <a:noAutofit/>
          </a:bodyPr>
          <a:lstStyle>
            <a:lvl1pPr marL="342900" indent="-342900">
              <a:buClr>
                <a:schemeClr val="tx2"/>
              </a:buClr>
              <a:buFont typeface="Wingdings" pitchFamily="2" charset="2"/>
              <a:buChar char="§"/>
              <a:defRPr sz="2800"/>
            </a:lvl1pPr>
            <a:lvl2pPr>
              <a:buClr>
                <a:schemeClr val="accent2"/>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p:txBody>
      </p:sp>
      <p:sp>
        <p:nvSpPr>
          <p:cNvPr id="17" name="Picture Placeholder 2"/>
          <p:cNvSpPr>
            <a:spLocks noGrp="1"/>
          </p:cNvSpPr>
          <p:nvPr>
            <p:ph type="pic" idx="13"/>
          </p:nvPr>
        </p:nvSpPr>
        <p:spPr>
          <a:xfrm>
            <a:off x="6197600" y="1528175"/>
            <a:ext cx="5994400" cy="53406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itle 1"/>
          <p:cNvSpPr>
            <a:spLocks noGrp="1"/>
          </p:cNvSpPr>
          <p:nvPr>
            <p:ph type="title" hasCustomPrompt="1"/>
          </p:nvPr>
        </p:nvSpPr>
        <p:spPr>
          <a:xfrm>
            <a:off x="609600" y="263856"/>
            <a:ext cx="10972800" cy="838200"/>
          </a:xfrm>
        </p:spPr>
        <p:txBody>
          <a:bodyPr tIns="0" bIns="0" anchor="b" anchorCtr="0">
            <a:noAutofit/>
          </a:bodyPr>
          <a:lstStyle>
            <a:lvl1pPr>
              <a:defRPr sz="3600" b="1">
                <a:solidFill>
                  <a:schemeClr val="bg1"/>
                </a:solidFill>
                <a:latin typeface="Arial Narrow" pitchFamily="34" charset="0"/>
              </a:defRPr>
            </a:lvl1pPr>
          </a:lstStyle>
          <a:p>
            <a:r>
              <a:rPr lang="en-US" dirty="0"/>
              <a:t>Click to edit Master style</a:t>
            </a:r>
          </a:p>
        </p:txBody>
      </p:sp>
      <p:sp>
        <p:nvSpPr>
          <p:cNvPr id="18" name="Rectangle 13"/>
          <p:cNvSpPr>
            <a:spLocks noGrp="1" noChangeArrowheads="1"/>
          </p:cNvSpPr>
          <p:nvPr>
            <p:ph type="sldNum" sz="quarter" idx="4"/>
          </p:nvPr>
        </p:nvSpPr>
        <p:spPr bwMode="auto">
          <a:xfrm>
            <a:off x="9563704" y="6328162"/>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solidFill>
                  <a:schemeClr val="tx1"/>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1231849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90959" r="25000"/>
          <a:stretch/>
        </p:blipFill>
        <p:spPr>
          <a:xfrm>
            <a:off x="0" y="6237962"/>
            <a:ext cx="12192000" cy="620038"/>
          </a:xfrm>
          <a:prstGeom prst="rect">
            <a:avLst/>
          </a:prstGeom>
        </p:spPr>
      </p:pic>
      <p:sp>
        <p:nvSpPr>
          <p:cNvPr id="13" name="Content Placeholder 2"/>
          <p:cNvSpPr>
            <a:spLocks noGrp="1"/>
          </p:cNvSpPr>
          <p:nvPr>
            <p:ph idx="1"/>
          </p:nvPr>
        </p:nvSpPr>
        <p:spPr>
          <a:xfrm>
            <a:off x="609600" y="1600201"/>
            <a:ext cx="5384800" cy="4525963"/>
          </a:xfrm>
        </p:spPr>
        <p:txBody>
          <a:bodyPr>
            <a:noAutofit/>
          </a:bodyPr>
          <a:lstStyle>
            <a:lvl1pPr marL="342900" indent="-342900">
              <a:buClr>
                <a:schemeClr val="tx2"/>
              </a:buClr>
              <a:buFont typeface="Wingdings" pitchFamily="2" charset="2"/>
              <a:buChar char="§"/>
              <a:defRPr/>
            </a:lvl1pPr>
            <a:lvl2pPr>
              <a:buClr>
                <a:schemeClr val="accent2"/>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p:txBody>
      </p:sp>
      <p:sp>
        <p:nvSpPr>
          <p:cNvPr id="14" name="Content Placeholder 2"/>
          <p:cNvSpPr>
            <a:spLocks noGrp="1"/>
          </p:cNvSpPr>
          <p:nvPr>
            <p:ph idx="13"/>
          </p:nvPr>
        </p:nvSpPr>
        <p:spPr>
          <a:xfrm>
            <a:off x="6299200" y="1600201"/>
            <a:ext cx="5384800" cy="4525963"/>
          </a:xfrm>
        </p:spPr>
        <p:txBody>
          <a:bodyPr>
            <a:noAutofit/>
          </a:bodyPr>
          <a:lstStyle>
            <a:lvl1pPr marL="342900" indent="-342900">
              <a:buClr>
                <a:schemeClr val="tx2"/>
              </a:buClr>
              <a:buFont typeface="Wingdings" pitchFamily="2" charset="2"/>
              <a:buChar char="§"/>
              <a:defRPr/>
            </a:lvl1pPr>
            <a:lvl2pPr>
              <a:buClr>
                <a:schemeClr val="accent2"/>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p:txBody>
      </p:sp>
      <p:sp>
        <p:nvSpPr>
          <p:cNvPr id="15" name="Title 1"/>
          <p:cNvSpPr>
            <a:spLocks noGrp="1"/>
          </p:cNvSpPr>
          <p:nvPr>
            <p:ph type="title" hasCustomPrompt="1"/>
          </p:nvPr>
        </p:nvSpPr>
        <p:spPr>
          <a:xfrm>
            <a:off x="609600" y="263856"/>
            <a:ext cx="10972800" cy="838200"/>
          </a:xfrm>
        </p:spPr>
        <p:txBody>
          <a:bodyPr tIns="0" bIns="0" anchor="b" anchorCtr="0">
            <a:noAutofit/>
          </a:bodyPr>
          <a:lstStyle>
            <a:lvl1pPr>
              <a:defRPr sz="3600" b="1">
                <a:latin typeface="Arial Narrow" pitchFamily="34" charset="0"/>
              </a:defRPr>
            </a:lvl1pPr>
          </a:lstStyle>
          <a:p>
            <a:r>
              <a:rPr lang="en-US" dirty="0"/>
              <a:t>Click to edit Master style</a:t>
            </a:r>
          </a:p>
        </p:txBody>
      </p:sp>
      <p:sp>
        <p:nvSpPr>
          <p:cNvPr id="20" name="Rectangle 13"/>
          <p:cNvSpPr>
            <a:spLocks noGrp="1" noChangeArrowheads="1"/>
          </p:cNvSpPr>
          <p:nvPr>
            <p:ph type="sldNum" sz="quarter" idx="4"/>
          </p:nvPr>
        </p:nvSpPr>
        <p:spPr bwMode="auto">
          <a:xfrm>
            <a:off x="9563704" y="6328162"/>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solidFill>
                  <a:srgbClr val="FFFFFF"/>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1075921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13"/>
          <p:cNvSpPr>
            <a:spLocks noGrp="1" noChangeArrowheads="1"/>
          </p:cNvSpPr>
          <p:nvPr>
            <p:ph type="sldNum" sz="quarter" idx="4"/>
          </p:nvPr>
        </p:nvSpPr>
        <p:spPr bwMode="auto">
          <a:xfrm>
            <a:off x="9563704" y="6328162"/>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solidFill>
                  <a:schemeClr val="tx2"/>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787940891"/>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78" r:id="rId3"/>
    <p:sldLayoutId id="2147483650" r:id="rId4"/>
    <p:sldLayoutId id="2147483662" r:id="rId5"/>
    <p:sldLayoutId id="2147483677" r:id="rId6"/>
    <p:sldLayoutId id="2147483664" r:id="rId7"/>
    <p:sldLayoutId id="2147483663" r:id="rId8"/>
    <p:sldLayoutId id="2147483652" r:id="rId9"/>
    <p:sldLayoutId id="2147483653" r:id="rId10"/>
    <p:sldLayoutId id="2147483681" r:id="rId11"/>
    <p:sldLayoutId id="2147483682" r:id="rId12"/>
    <p:sldLayoutId id="2147483683" r:id="rId13"/>
    <p:sldLayoutId id="2147483684" r:id="rId14"/>
    <p:sldLayoutId id="2147483680" r:id="rId15"/>
    <p:sldLayoutId id="2147483656" r:id="rId16"/>
  </p:sldLayoutIdLst>
  <p:txStyles>
    <p:titleStyle>
      <a:lvl1pPr algn="l" defTabSz="914400" rtl="0" eaLnBrk="1" latinLnBrk="0" hangingPunct="1">
        <a:spcBef>
          <a:spcPct val="0"/>
        </a:spcBef>
        <a:buNone/>
        <a:defRPr sz="3600" b="1" kern="1200">
          <a:solidFill>
            <a:schemeClr val="tx1"/>
          </a:solidFill>
          <a:latin typeface="Arial Narrow" pitchFamily="34" charset="0"/>
          <a:ea typeface="+mj-ea"/>
          <a:cs typeface="+mj-cs"/>
        </a:defRPr>
      </a:lvl1pPr>
    </p:titleStyle>
    <p:bodyStyle>
      <a:lvl1pPr marL="342900" indent="-342900" algn="l" defTabSz="914400" rtl="0" eaLnBrk="1" latinLnBrk="0" hangingPunct="1">
        <a:spcBef>
          <a:spcPts val="1200"/>
        </a:spcBef>
        <a:buClr>
          <a:schemeClr val="tx2"/>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ts val="1200"/>
        </a:spcBef>
        <a:buClr>
          <a:schemeClr val="accent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2806843"/>
      </p:ext>
    </p:extLst>
  </p:cSld>
  <p:clrMap bg1="lt1" tx1="dk1" bg2="lt2" tx2="dk2" accent1="accent1" accent2="accent2" accent3="accent3" accent4="accent4" accent5="accent5" accent6="accent6" hlink="hlink" folHlink="folHlink"/>
  <p:sldLayoutIdLst>
    <p:sldLayoutId id="2147483676" r:id="rId1"/>
    <p:sldLayoutId id="2147483679" r:id="rId2"/>
  </p:sldLayoutIdLs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8.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9058" y="2130426"/>
            <a:ext cx="9491958" cy="1470025"/>
          </a:xfrm>
        </p:spPr>
        <p:txBody>
          <a:bodyPr/>
          <a:lstStyle/>
          <a:p>
            <a:r>
              <a:rPr lang="en-US" dirty="0"/>
              <a:t>Minnesota Chippewa Tribe Mille Lacs Band</a:t>
            </a:r>
            <a:br>
              <a:rPr lang="en-US" dirty="0"/>
            </a:br>
            <a:r>
              <a:rPr lang="en-US" dirty="0"/>
              <a:t>Population Projections Study</a:t>
            </a:r>
          </a:p>
        </p:txBody>
      </p:sp>
      <p:sp>
        <p:nvSpPr>
          <p:cNvPr id="3" name="Subtitle 2"/>
          <p:cNvSpPr>
            <a:spLocks noGrp="1"/>
          </p:cNvSpPr>
          <p:nvPr>
            <p:ph type="subTitle" idx="1"/>
          </p:nvPr>
        </p:nvSpPr>
        <p:spPr>
          <a:xfrm>
            <a:off x="2379058" y="3600451"/>
            <a:ext cx="9491958" cy="2038349"/>
          </a:xfrm>
        </p:spPr>
        <p:txBody>
          <a:bodyPr/>
          <a:lstStyle/>
          <a:p>
            <a:br>
              <a:rPr lang="en-US" sz="2400" dirty="0">
                <a:solidFill>
                  <a:schemeClr val="tx1"/>
                </a:solidFill>
              </a:rPr>
            </a:br>
            <a:br>
              <a:rPr lang="en-US" dirty="0"/>
            </a:br>
            <a:r>
              <a:rPr lang="en-US" sz="2400" dirty="0"/>
              <a:t>May 31, 2024 </a:t>
            </a:r>
          </a:p>
        </p:txBody>
      </p:sp>
      <p:pic>
        <p:nvPicPr>
          <p:cNvPr id="4" name="Picture 3"/>
          <p:cNvPicPr>
            <a:picLocks noChangeAspect="1"/>
          </p:cNvPicPr>
          <p:nvPr/>
        </p:nvPicPr>
        <p:blipFill>
          <a:blip r:embed="rId4"/>
          <a:stretch>
            <a:fillRect/>
          </a:stretch>
        </p:blipFill>
        <p:spPr>
          <a:xfrm>
            <a:off x="57921" y="3919230"/>
            <a:ext cx="2213244" cy="156312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165" y="1760770"/>
            <a:ext cx="1937290" cy="1937290"/>
          </a:xfrm>
          <a:prstGeom prst="rect">
            <a:avLst/>
          </a:prstGeom>
        </p:spPr>
      </p:pic>
    </p:spTree>
    <p:custDataLst>
      <p:tags r:id="rId1"/>
    </p:custDataLst>
    <p:extLst>
      <p:ext uri="{BB962C8B-B14F-4D97-AF65-F5344CB8AC3E}">
        <p14:creationId xmlns:p14="http://schemas.microsoft.com/office/powerpoint/2010/main" val="4206166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86677" y="862267"/>
            <a:ext cx="11156950" cy="715963"/>
          </a:xfrm>
        </p:spPr>
        <p:txBody>
          <a:bodyPr/>
          <a:lstStyle/>
          <a:p>
            <a:r>
              <a:rPr lang="en-US" dirty="0"/>
              <a:t>Blood quantum by age from the Mille Lacs Band 2023 enrollment file </a:t>
            </a:r>
          </a:p>
        </p:txBody>
      </p:sp>
      <p:graphicFrame>
        <p:nvGraphicFramePr>
          <p:cNvPr id="5" name="Chart 4"/>
          <p:cNvGraphicFramePr>
            <a:graphicFrameLocks/>
          </p:cNvGraphicFramePr>
          <p:nvPr>
            <p:extLst>
              <p:ext uri="{D42A27DB-BD31-4B8C-83A1-F6EECF244321}">
                <p14:modId xmlns:p14="http://schemas.microsoft.com/office/powerpoint/2010/main" val="874724888"/>
              </p:ext>
            </p:extLst>
          </p:nvPr>
        </p:nvGraphicFramePr>
        <p:xfrm>
          <a:off x="0" y="2026049"/>
          <a:ext cx="12013452" cy="39696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201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4192" y="1302327"/>
            <a:ext cx="10768208" cy="4823837"/>
          </a:xfrm>
        </p:spPr>
        <p:txBody>
          <a:bodyPr/>
          <a:lstStyle/>
          <a:p>
            <a:pPr lvl="0"/>
            <a:r>
              <a:rPr lang="en-US" dirty="0"/>
              <a:t>Scenario 1: Current enrollment criteria – 1/4 blood quantum</a:t>
            </a:r>
            <a:endParaRPr lang="en-US" dirty="0">
              <a:solidFill>
                <a:srgbClr val="FF0000"/>
              </a:solidFill>
            </a:endParaRPr>
          </a:p>
          <a:p>
            <a:pPr lvl="0"/>
            <a:r>
              <a:rPr lang="en-US" dirty="0"/>
              <a:t>Scenario 2: All Anishinaabe American Indian tribes – 1/4 blood quantum </a:t>
            </a:r>
          </a:p>
          <a:p>
            <a:pPr lvl="0"/>
            <a:r>
              <a:rPr lang="en-US" dirty="0"/>
              <a:t>Scenario 3: All American Indian blood – 1/4 blood quantum</a:t>
            </a:r>
          </a:p>
          <a:p>
            <a:pPr lvl="0"/>
            <a:r>
              <a:rPr lang="en-US" dirty="0"/>
              <a:t>Scenario 4: Lower blood quantum – 1/8 blood quantum </a:t>
            </a:r>
          </a:p>
          <a:p>
            <a:pPr lvl="0"/>
            <a:r>
              <a:rPr lang="en-US" dirty="0"/>
              <a:t>Scenario 5: Lineal </a:t>
            </a:r>
            <a:r>
              <a:rPr lang="en-US" dirty="0" err="1"/>
              <a:t>descendancy</a:t>
            </a:r>
            <a:r>
              <a:rPr lang="en-US" dirty="0"/>
              <a:t> from the 1941 Minnesota Chippewa Tribe Mille Lacs Band base roll </a:t>
            </a:r>
          </a:p>
          <a:p>
            <a:pPr marL="0" lvl="0" indent="0" fontAlgn="ctr">
              <a:buNone/>
            </a:pPr>
            <a:r>
              <a:rPr lang="en-US" sz="2400" dirty="0"/>
              <a:t>Note: All scenarios using blood quantum count total MCT blood quantum, but the person must have some Mille Lacs blood to be enrolled in the Mille Lacs Band. All scenarios assume that to be eligible for enrollment in Mille Lacs, the person must have at least one parent enrolled with the Mille Lacs Band.</a:t>
            </a:r>
          </a:p>
        </p:txBody>
      </p:sp>
      <p:sp>
        <p:nvSpPr>
          <p:cNvPr id="3" name="Title 2"/>
          <p:cNvSpPr>
            <a:spLocks noGrp="1"/>
          </p:cNvSpPr>
          <p:nvPr>
            <p:ph type="title"/>
          </p:nvPr>
        </p:nvSpPr>
        <p:spPr/>
        <p:txBody>
          <a:bodyPr/>
          <a:lstStyle/>
          <a:p>
            <a:r>
              <a:rPr lang="en-US" dirty="0"/>
              <a:t>Scenarios under consideration </a:t>
            </a:r>
          </a:p>
        </p:txBody>
      </p:sp>
    </p:spTree>
    <p:extLst>
      <p:ext uri="{BB962C8B-B14F-4D97-AF65-F5344CB8AC3E}">
        <p14:creationId xmlns:p14="http://schemas.microsoft.com/office/powerpoint/2010/main" val="3587067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9377" y="1678231"/>
            <a:ext cx="11438151" cy="519915"/>
          </a:xfrm>
        </p:spPr>
        <p:txBody>
          <a:bodyPr/>
          <a:lstStyle/>
          <a:p>
            <a:r>
              <a:rPr lang="en-US" dirty="0">
                <a:solidFill>
                  <a:schemeClr val="tx2"/>
                </a:solidFill>
              </a:rPr>
              <a:t>Scenario 1 </a:t>
            </a:r>
            <a:r>
              <a:rPr lang="en-US" dirty="0"/>
              <a:t>–</a:t>
            </a:r>
            <a:r>
              <a:rPr lang="en-US" dirty="0">
                <a:solidFill>
                  <a:schemeClr val="tx2"/>
                </a:solidFill>
              </a:rPr>
              <a:t> </a:t>
            </a:r>
            <a:r>
              <a:rPr lang="en-US" dirty="0"/>
              <a:t>Current and projected populations keeping current tribal enrollment criteria (1/4 MCT blood quantum)</a:t>
            </a:r>
          </a:p>
        </p:txBody>
      </p:sp>
      <p:graphicFrame>
        <p:nvGraphicFramePr>
          <p:cNvPr id="5" name="Chart 4"/>
          <p:cNvGraphicFramePr>
            <a:graphicFrameLocks/>
          </p:cNvGraphicFramePr>
          <p:nvPr>
            <p:extLst>
              <p:ext uri="{D42A27DB-BD31-4B8C-83A1-F6EECF244321}">
                <p14:modId xmlns:p14="http://schemas.microsoft.com/office/powerpoint/2010/main" val="1989678450"/>
              </p:ext>
            </p:extLst>
          </p:nvPr>
        </p:nvGraphicFramePr>
        <p:xfrm>
          <a:off x="865369" y="2470931"/>
          <a:ext cx="10461261" cy="29866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3207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9377" y="1697772"/>
            <a:ext cx="11438151" cy="519915"/>
          </a:xfrm>
        </p:spPr>
        <p:txBody>
          <a:bodyPr/>
          <a:lstStyle/>
          <a:p>
            <a:r>
              <a:rPr lang="en-US" dirty="0">
                <a:solidFill>
                  <a:schemeClr val="tx2"/>
                </a:solidFill>
              </a:rPr>
              <a:t>Scenario 2 </a:t>
            </a:r>
            <a:r>
              <a:rPr lang="en-US" dirty="0"/>
              <a:t>–</a:t>
            </a:r>
            <a:r>
              <a:rPr lang="en-US" dirty="0">
                <a:solidFill>
                  <a:schemeClr val="tx2"/>
                </a:solidFill>
              </a:rPr>
              <a:t> </a:t>
            </a:r>
            <a:r>
              <a:rPr lang="en-US" dirty="0"/>
              <a:t>Projected minimum and potential populations allowing other Anishinaabe American Indian Tribes’ blood to count toward 1/4 blood quantum</a:t>
            </a:r>
          </a:p>
        </p:txBody>
      </p:sp>
      <p:graphicFrame>
        <p:nvGraphicFramePr>
          <p:cNvPr id="3" name="Chart 2"/>
          <p:cNvGraphicFramePr>
            <a:graphicFrameLocks/>
          </p:cNvGraphicFramePr>
          <p:nvPr>
            <p:extLst>
              <p:ext uri="{D42A27DB-BD31-4B8C-83A1-F6EECF244321}">
                <p14:modId xmlns:p14="http://schemas.microsoft.com/office/powerpoint/2010/main" val="698153165"/>
              </p:ext>
            </p:extLst>
          </p:nvPr>
        </p:nvGraphicFramePr>
        <p:xfrm>
          <a:off x="894810" y="2102726"/>
          <a:ext cx="10402379" cy="36115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562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31822"/>
            <a:ext cx="11438151" cy="519915"/>
          </a:xfrm>
        </p:spPr>
        <p:txBody>
          <a:bodyPr/>
          <a:lstStyle/>
          <a:p>
            <a:r>
              <a:rPr lang="en-US" dirty="0">
                <a:solidFill>
                  <a:schemeClr val="tx2"/>
                </a:solidFill>
              </a:rPr>
              <a:t>Scenario 3 </a:t>
            </a:r>
            <a:r>
              <a:rPr lang="en-US" dirty="0"/>
              <a:t>–</a:t>
            </a:r>
            <a:r>
              <a:rPr lang="en-US" dirty="0">
                <a:solidFill>
                  <a:schemeClr val="tx2"/>
                </a:solidFill>
              </a:rPr>
              <a:t> </a:t>
            </a:r>
            <a:r>
              <a:rPr lang="en-US" dirty="0"/>
              <a:t>Projected minimum and potential populations allowing any American Indian blood to count toward 1/4 blood quantum</a:t>
            </a:r>
          </a:p>
        </p:txBody>
      </p:sp>
      <p:graphicFrame>
        <p:nvGraphicFramePr>
          <p:cNvPr id="3" name="Chart 2"/>
          <p:cNvGraphicFramePr>
            <a:graphicFrameLocks/>
          </p:cNvGraphicFramePr>
          <p:nvPr>
            <p:extLst>
              <p:ext uri="{D42A27DB-BD31-4B8C-83A1-F6EECF244321}">
                <p14:modId xmlns:p14="http://schemas.microsoft.com/office/powerpoint/2010/main" val="238967036"/>
              </p:ext>
            </p:extLst>
          </p:nvPr>
        </p:nvGraphicFramePr>
        <p:xfrm>
          <a:off x="990600" y="1685470"/>
          <a:ext cx="10405872" cy="40000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25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9377" y="1154124"/>
            <a:ext cx="11438151" cy="519915"/>
          </a:xfrm>
        </p:spPr>
        <p:txBody>
          <a:bodyPr/>
          <a:lstStyle/>
          <a:p>
            <a:r>
              <a:rPr lang="en-US" dirty="0">
                <a:solidFill>
                  <a:schemeClr val="tx2"/>
                </a:solidFill>
              </a:rPr>
              <a:t>Scenario 4 </a:t>
            </a:r>
            <a:r>
              <a:rPr lang="en-US" dirty="0"/>
              <a:t>–</a:t>
            </a:r>
            <a:r>
              <a:rPr lang="en-US" dirty="0">
                <a:solidFill>
                  <a:schemeClr val="tx2"/>
                </a:solidFill>
              </a:rPr>
              <a:t> </a:t>
            </a:r>
            <a:r>
              <a:rPr lang="en-US" dirty="0"/>
              <a:t>Projected minimum and potential populations with 1/8 MCT blood</a:t>
            </a:r>
          </a:p>
        </p:txBody>
      </p:sp>
      <p:graphicFrame>
        <p:nvGraphicFramePr>
          <p:cNvPr id="3" name="Chart 2"/>
          <p:cNvGraphicFramePr>
            <a:graphicFrameLocks/>
          </p:cNvGraphicFramePr>
          <p:nvPr>
            <p:extLst>
              <p:ext uri="{D42A27DB-BD31-4B8C-83A1-F6EECF244321}">
                <p14:modId xmlns:p14="http://schemas.microsoft.com/office/powerpoint/2010/main" val="1329475298"/>
              </p:ext>
            </p:extLst>
          </p:nvPr>
        </p:nvGraphicFramePr>
        <p:xfrm>
          <a:off x="893064" y="1628833"/>
          <a:ext cx="10405872" cy="40017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0858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78231"/>
            <a:ext cx="11824987" cy="519915"/>
          </a:xfrm>
        </p:spPr>
        <p:txBody>
          <a:bodyPr/>
          <a:lstStyle/>
          <a:p>
            <a:r>
              <a:rPr lang="en-US" dirty="0">
                <a:solidFill>
                  <a:schemeClr val="tx2"/>
                </a:solidFill>
              </a:rPr>
              <a:t>Scenario 5 </a:t>
            </a:r>
            <a:r>
              <a:rPr lang="en-US" dirty="0"/>
              <a:t>–</a:t>
            </a:r>
            <a:r>
              <a:rPr lang="en-US" dirty="0">
                <a:solidFill>
                  <a:schemeClr val="tx2"/>
                </a:solidFill>
              </a:rPr>
              <a:t> </a:t>
            </a:r>
            <a:r>
              <a:rPr lang="en-US" dirty="0"/>
              <a:t>Projected minimum and potential populations allowing any lineal descendant from the 1941 Minnesota Chippewa Tribe Mille Lacs Band base roll</a:t>
            </a:r>
            <a:endParaRPr lang="en-US" sz="3200" dirty="0"/>
          </a:p>
        </p:txBody>
      </p:sp>
      <p:graphicFrame>
        <p:nvGraphicFramePr>
          <p:cNvPr id="3" name="Chart 2"/>
          <p:cNvGraphicFramePr>
            <a:graphicFrameLocks/>
          </p:cNvGraphicFramePr>
          <p:nvPr>
            <p:extLst>
              <p:ext uri="{D42A27DB-BD31-4B8C-83A1-F6EECF244321}">
                <p14:modId xmlns:p14="http://schemas.microsoft.com/office/powerpoint/2010/main" val="145781983"/>
              </p:ext>
            </p:extLst>
          </p:nvPr>
        </p:nvGraphicFramePr>
        <p:xfrm>
          <a:off x="893064" y="2031157"/>
          <a:ext cx="10405872" cy="40000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6040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4192" y="939800"/>
            <a:ext cx="10768208" cy="4844393"/>
          </a:xfrm>
        </p:spPr>
        <p:txBody>
          <a:bodyPr/>
          <a:lstStyle/>
          <a:p>
            <a:pPr marL="0" lvl="0" indent="0">
              <a:buNone/>
            </a:pPr>
            <a:r>
              <a:rPr lang="en-US" sz="2400" dirty="0"/>
              <a:t>Band members who completed the survey were asked to indicate who should be able to vote to change enrollment criteria for </a:t>
            </a:r>
            <a:r>
              <a:rPr lang="en-US" sz="2400"/>
              <a:t>the Mille Lacs Band</a:t>
            </a:r>
          </a:p>
          <a:p>
            <a:pPr lvl="0"/>
            <a:r>
              <a:rPr lang="en-US" sz="2400" dirty="0"/>
              <a:t>104 Mille Lacs Band members who completed the survey think that all voting-age members of Minnesota Chippewa Tribe should decide changes to the enrollment criteria by referendum vote </a:t>
            </a:r>
          </a:p>
          <a:p>
            <a:pPr lvl="1"/>
            <a:r>
              <a:rPr lang="en-US" sz="2000" dirty="0"/>
              <a:t>The average Mille Lacs/MCT blood quantum for these Band members is about ½ </a:t>
            </a:r>
          </a:p>
          <a:p>
            <a:pPr lvl="0"/>
            <a:r>
              <a:rPr lang="en-US" sz="2400" dirty="0"/>
              <a:t>837 Mille Lacs Band members who completed the survey think that the voting-age Mille Lacs Band members are the only ones who should be able to vote on changing the enrollment criteria for Mille Lacs</a:t>
            </a:r>
          </a:p>
          <a:p>
            <a:pPr lvl="1"/>
            <a:r>
              <a:rPr lang="en-US" sz="2000" dirty="0"/>
              <a:t>The average Mille Lacs/MCT blood quantum for these Band members was slightly higher than Band members who picked the first option, but still around 1/2</a:t>
            </a:r>
          </a:p>
          <a:p>
            <a:pPr lvl="0"/>
            <a:r>
              <a:rPr lang="en-US" sz="2400" dirty="0"/>
              <a:t>20 Band members who completed the rest of the survey skipped this question</a:t>
            </a:r>
          </a:p>
          <a:p>
            <a:pPr marL="0" indent="0">
              <a:buNone/>
            </a:pPr>
            <a:r>
              <a:rPr lang="en-US" dirty="0"/>
              <a:t> </a:t>
            </a:r>
          </a:p>
          <a:p>
            <a:endParaRPr lang="en-US" dirty="0"/>
          </a:p>
        </p:txBody>
      </p:sp>
      <p:sp>
        <p:nvSpPr>
          <p:cNvPr id="3" name="Title 2"/>
          <p:cNvSpPr>
            <a:spLocks noGrp="1"/>
          </p:cNvSpPr>
          <p:nvPr>
            <p:ph type="title"/>
          </p:nvPr>
        </p:nvSpPr>
        <p:spPr>
          <a:xfrm>
            <a:off x="814192" y="263856"/>
            <a:ext cx="10768208" cy="587044"/>
          </a:xfrm>
        </p:spPr>
        <p:txBody>
          <a:bodyPr/>
          <a:lstStyle/>
          <a:p>
            <a:r>
              <a:rPr lang="en-US" dirty="0"/>
              <a:t>Band members’ opinions about changing enrollment criteria</a:t>
            </a:r>
          </a:p>
        </p:txBody>
      </p:sp>
    </p:spTree>
    <p:custDataLst>
      <p:tags r:id="rId1"/>
    </p:custDataLst>
    <p:extLst>
      <p:ext uri="{BB962C8B-B14F-4D97-AF65-F5344CB8AC3E}">
        <p14:creationId xmlns:p14="http://schemas.microsoft.com/office/powerpoint/2010/main" val="2047960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4192" y="939800"/>
            <a:ext cx="10768208" cy="4844393"/>
          </a:xfrm>
        </p:spPr>
        <p:txBody>
          <a:bodyPr/>
          <a:lstStyle/>
          <a:p>
            <a:r>
              <a:rPr lang="en-US" sz="2400" dirty="0"/>
              <a:t>Maintaining the current 1/4 blood quantum requirement, for Mille Lac’s Band blood or even if other Anishinaabe Tribes’ blood were counted, will lead to a stable and slightly higher population for about 30 years, and then the population will begin to decrease dramatically </a:t>
            </a:r>
          </a:p>
          <a:p>
            <a:r>
              <a:rPr lang="en-US" sz="2400" dirty="0"/>
              <a:t>By allowing any American Indian Tribes’ blood to count for the 1/4 blood quantum requirement, the enrolled population would be expected to grow slightly for the next 30 years then start to decline</a:t>
            </a:r>
          </a:p>
          <a:p>
            <a:r>
              <a:rPr lang="en-US" sz="2400" dirty="0"/>
              <a:t>Changing the enrollment criteria to 1/8 MCT blood results in the population rising for the next 55 years then gradually declining</a:t>
            </a:r>
          </a:p>
          <a:p>
            <a:r>
              <a:rPr lang="en-US" sz="2400" dirty="0"/>
              <a:t>The scenario using lineal descent results in a significant initial increase in population size and these projections indicate that the population would grow steadily over the next century</a:t>
            </a:r>
          </a:p>
          <a:p>
            <a:pPr marL="0" indent="0">
              <a:buNone/>
            </a:pPr>
            <a:r>
              <a:rPr lang="en-US" dirty="0"/>
              <a:t> </a:t>
            </a:r>
          </a:p>
          <a:p>
            <a:endParaRPr lang="en-US" dirty="0"/>
          </a:p>
        </p:txBody>
      </p:sp>
      <p:sp>
        <p:nvSpPr>
          <p:cNvPr id="3" name="Title 2"/>
          <p:cNvSpPr>
            <a:spLocks noGrp="1"/>
          </p:cNvSpPr>
          <p:nvPr>
            <p:ph type="title"/>
          </p:nvPr>
        </p:nvSpPr>
        <p:spPr>
          <a:xfrm>
            <a:off x="814192" y="263856"/>
            <a:ext cx="10768208" cy="587044"/>
          </a:xfrm>
        </p:spPr>
        <p:txBody>
          <a:bodyPr/>
          <a:lstStyle/>
          <a:p>
            <a:r>
              <a:rPr lang="en-US" dirty="0"/>
              <a:t>Conclusions</a:t>
            </a:r>
          </a:p>
        </p:txBody>
      </p:sp>
    </p:spTree>
    <p:custDataLst>
      <p:tags r:id="rId1"/>
    </p:custDataLst>
    <p:extLst>
      <p:ext uri="{BB962C8B-B14F-4D97-AF65-F5344CB8AC3E}">
        <p14:creationId xmlns:p14="http://schemas.microsoft.com/office/powerpoint/2010/main" val="399872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Use the results of this study, plus other sources of good information about the Mille Lacs Band of Ojibwe population (e.g., enrollment records), to make data-informed decisions </a:t>
            </a:r>
          </a:p>
          <a:p>
            <a:pPr lvl="1"/>
            <a:r>
              <a:rPr lang="en-US" sz="2000" dirty="0"/>
              <a:t>Data can help focus on common interests and needs when emotions run strong</a:t>
            </a:r>
          </a:p>
          <a:p>
            <a:pPr lvl="1"/>
            <a:r>
              <a:rPr lang="en-US" sz="2000" dirty="0"/>
              <a:t>Review and discuss tribal citizens’ comments and feedback from the survey</a:t>
            </a:r>
          </a:p>
          <a:p>
            <a:pPr lvl="1"/>
            <a:r>
              <a:rPr lang="en-US" sz="2000" dirty="0"/>
              <a:t>Consider culturally-based and traditional ways of determining tribal membership and how to maintain culture and language among tribal members if/when updating tribal enrollment eligibility criteria</a:t>
            </a:r>
          </a:p>
          <a:p>
            <a:pPr lvl="1"/>
            <a:r>
              <a:rPr lang="en-US" sz="2000" dirty="0"/>
              <a:t>Share this info with tribal members and leaders, and make sure they have considered the implications for the Band’s future, before asking them to make any decisions</a:t>
            </a:r>
          </a:p>
          <a:p>
            <a:r>
              <a:rPr lang="en-US" sz="2000" dirty="0"/>
              <a:t>Consider updating the study in the future to see how the projections change over time, especially if any major population “shocks” occur</a:t>
            </a:r>
          </a:p>
          <a:p>
            <a:endParaRPr lang="en-US" dirty="0"/>
          </a:p>
        </p:txBody>
      </p:sp>
      <p:sp>
        <p:nvSpPr>
          <p:cNvPr id="3" name="Title 2"/>
          <p:cNvSpPr>
            <a:spLocks noGrp="1"/>
          </p:cNvSpPr>
          <p:nvPr>
            <p:ph type="title"/>
          </p:nvPr>
        </p:nvSpPr>
        <p:spPr/>
        <p:txBody>
          <a:bodyPr/>
          <a:lstStyle/>
          <a:p>
            <a:r>
              <a:rPr lang="en-US" dirty="0"/>
              <a:t>Recommendations</a:t>
            </a:r>
          </a:p>
        </p:txBody>
      </p:sp>
    </p:spTree>
    <p:custDataLst>
      <p:tags r:id="rId1"/>
    </p:custDataLst>
    <p:extLst>
      <p:ext uri="{BB962C8B-B14F-4D97-AF65-F5344CB8AC3E}">
        <p14:creationId xmlns:p14="http://schemas.microsoft.com/office/powerpoint/2010/main" val="1822513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6617312" y="2698885"/>
            <a:ext cx="4794102" cy="2491408"/>
          </a:xfrm>
          <a:solidFill>
            <a:srgbClr val="FFFFFF">
              <a:alpha val="80000"/>
            </a:srgbClr>
          </a:solidFill>
        </p:spPr>
        <p:txBody>
          <a:bodyPr/>
          <a:lstStyle/>
          <a:p>
            <a:pPr marL="0" indent="0">
              <a:buNone/>
            </a:pPr>
            <a:r>
              <a:rPr lang="en-US" u="sng" dirty="0"/>
              <a:t>Agenda</a:t>
            </a:r>
          </a:p>
          <a:p>
            <a:r>
              <a:rPr lang="en-US" dirty="0"/>
              <a:t>Purpose of study</a:t>
            </a:r>
          </a:p>
          <a:p>
            <a:r>
              <a:rPr lang="en-US" dirty="0"/>
              <a:t>Study results</a:t>
            </a:r>
          </a:p>
          <a:p>
            <a:r>
              <a:rPr lang="en-US" dirty="0"/>
              <a:t>Discussion and feedback</a:t>
            </a:r>
          </a:p>
        </p:txBody>
      </p:sp>
      <p:sp>
        <p:nvSpPr>
          <p:cNvPr id="4" name="Title 3"/>
          <p:cNvSpPr>
            <a:spLocks noGrp="1"/>
          </p:cNvSpPr>
          <p:nvPr>
            <p:ph type="title"/>
          </p:nvPr>
        </p:nvSpPr>
        <p:spPr>
          <a:xfrm>
            <a:off x="553844" y="341914"/>
            <a:ext cx="10972800" cy="838200"/>
          </a:xfrm>
        </p:spPr>
        <p:txBody>
          <a:bodyPr/>
          <a:lstStyle/>
          <a:p>
            <a:r>
              <a:rPr lang="en-US" dirty="0"/>
              <a:t>Welcome! </a:t>
            </a:r>
          </a:p>
        </p:txBody>
      </p:sp>
    </p:spTree>
    <p:extLst>
      <p:ext uri="{BB962C8B-B14F-4D97-AF65-F5344CB8AC3E}">
        <p14:creationId xmlns:p14="http://schemas.microsoft.com/office/powerpoint/2010/main" val="2689350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75825" y="2796207"/>
            <a:ext cx="5040351" cy="660671"/>
          </a:xfrm>
        </p:spPr>
        <p:txBody>
          <a:bodyPr/>
          <a:lstStyle/>
          <a:p>
            <a:r>
              <a:rPr lang="en-US" dirty="0"/>
              <a:t>Questions &amp; Answers</a:t>
            </a:r>
          </a:p>
        </p:txBody>
      </p:sp>
      <p:sp>
        <p:nvSpPr>
          <p:cNvPr id="5" name="Subtitle 4"/>
          <p:cNvSpPr>
            <a:spLocks noGrp="1"/>
          </p:cNvSpPr>
          <p:nvPr>
            <p:ph type="subTitle" idx="1"/>
          </p:nvPr>
        </p:nvSpPr>
        <p:spPr>
          <a:xfrm>
            <a:off x="3298475" y="3886200"/>
            <a:ext cx="5595051" cy="585439"/>
          </a:xfrm>
        </p:spPr>
        <p:txBody>
          <a:bodyPr/>
          <a:lstStyle/>
          <a:p>
            <a:r>
              <a:rPr lang="en-US" dirty="0"/>
              <a:t>We welcome your feedback!</a:t>
            </a:r>
          </a:p>
        </p:txBody>
      </p:sp>
      <p:grpSp>
        <p:nvGrpSpPr>
          <p:cNvPr id="15" name="Group 14"/>
          <p:cNvGrpSpPr/>
          <p:nvPr/>
        </p:nvGrpSpPr>
        <p:grpSpPr>
          <a:xfrm>
            <a:off x="-562526" y="-774511"/>
            <a:ext cx="13339076" cy="3136398"/>
            <a:chOff x="-562526" y="-774511"/>
            <a:chExt cx="13339076" cy="3136398"/>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526" y="-774511"/>
              <a:ext cx="2700533" cy="313639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292" y="-774511"/>
              <a:ext cx="2700533" cy="313639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7110" y="-774511"/>
              <a:ext cx="2700533" cy="313639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6928" y="-774511"/>
              <a:ext cx="2700533" cy="313639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6746" y="-774511"/>
              <a:ext cx="2700533" cy="313639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6564" y="-774511"/>
              <a:ext cx="2700533" cy="313639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382" y="-774511"/>
              <a:ext cx="2700533" cy="3136398"/>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6200" y="-774511"/>
              <a:ext cx="2700533" cy="3136398"/>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6017" y="-774511"/>
              <a:ext cx="2700533" cy="3136398"/>
            </a:xfrm>
            <a:prstGeom prst="rect">
              <a:avLst/>
            </a:prstGeom>
          </p:spPr>
        </p:pic>
      </p:grpSp>
    </p:spTree>
    <p:extLst>
      <p:ext uri="{BB962C8B-B14F-4D97-AF65-F5344CB8AC3E}">
        <p14:creationId xmlns:p14="http://schemas.microsoft.com/office/powerpoint/2010/main" val="1339480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76238" y="263525"/>
            <a:ext cx="11439525" cy="838200"/>
          </a:xfrm>
          <a:solidFill>
            <a:srgbClr val="FFFFFF">
              <a:alpha val="80000"/>
            </a:srgbClr>
          </a:solidFill>
        </p:spPr>
        <p:txBody>
          <a:bodyPr anchor="ctr"/>
          <a:lstStyle/>
          <a:p>
            <a:pPr algn="ctr"/>
            <a:r>
              <a:rPr lang="en-US" dirty="0"/>
              <a:t>Thank you for listening and for sharing your feedback! </a:t>
            </a:r>
          </a:p>
        </p:txBody>
      </p:sp>
    </p:spTree>
    <p:extLst>
      <p:ext uri="{BB962C8B-B14F-4D97-AF65-F5344CB8AC3E}">
        <p14:creationId xmlns:p14="http://schemas.microsoft.com/office/powerpoint/2010/main" val="1886105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4192" y="1288473"/>
            <a:ext cx="4419447" cy="4837691"/>
          </a:xfrm>
        </p:spPr>
        <p:txBody>
          <a:bodyPr/>
          <a:lstStyle/>
          <a:p>
            <a:r>
              <a:rPr lang="en-US" dirty="0"/>
              <a:t>In 2014, Minnesota Chippewa Tribe completed a population study</a:t>
            </a:r>
          </a:p>
          <a:p>
            <a:r>
              <a:rPr lang="en-US" dirty="0"/>
              <a:t>Due to recent interest from Mille Lacs Band members and leadership, the Band contracted Wilder Research to do a similar study for MLB in 2024</a:t>
            </a:r>
          </a:p>
        </p:txBody>
      </p:sp>
      <p:sp>
        <p:nvSpPr>
          <p:cNvPr id="3" name="Title 2"/>
          <p:cNvSpPr>
            <a:spLocks noGrp="1"/>
          </p:cNvSpPr>
          <p:nvPr>
            <p:ph type="title"/>
          </p:nvPr>
        </p:nvSpPr>
        <p:spPr/>
        <p:txBody>
          <a:bodyPr/>
          <a:lstStyle/>
          <a:p>
            <a:r>
              <a:rPr lang="en-US" dirty="0"/>
              <a:t>Background</a:t>
            </a:r>
          </a:p>
        </p:txBody>
      </p:sp>
      <p:pic>
        <p:nvPicPr>
          <p:cNvPr id="1026" name="Picture 2" descr="Fishing, Lake Resorts, Family Fun | Lake Mille Lacs Resorts 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156" y="1288473"/>
            <a:ext cx="6370386" cy="477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158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B19E0E-63F8-4C96-B92E-A702670BCC9F}"/>
              </a:ext>
            </a:extLst>
          </p:cNvPr>
          <p:cNvSpPr>
            <a:spLocks noGrp="1"/>
          </p:cNvSpPr>
          <p:nvPr>
            <p:ph idx="1"/>
          </p:nvPr>
        </p:nvSpPr>
        <p:spPr/>
        <p:txBody>
          <a:bodyPr/>
          <a:lstStyle/>
          <a:p>
            <a:r>
              <a:rPr lang="en-US" dirty="0"/>
              <a:t>To learn more about Mille Lacs Band of Ojibwe’s population and how it will change over the next 100 years</a:t>
            </a:r>
          </a:p>
          <a:p>
            <a:r>
              <a:rPr lang="en-US" dirty="0"/>
              <a:t>Includes current enrollment criterion (1/4 blood quantum) and other possible scenarios</a:t>
            </a:r>
          </a:p>
          <a:p>
            <a:r>
              <a:rPr lang="en-US" dirty="0"/>
              <a:t>No changes to tribal enrollment criteria will be made as a result of this study; it will be used to inform future decision-making </a:t>
            </a:r>
          </a:p>
          <a:p>
            <a:endParaRPr lang="en-US" dirty="0"/>
          </a:p>
        </p:txBody>
      </p:sp>
      <p:sp>
        <p:nvSpPr>
          <p:cNvPr id="3" name="Title 2">
            <a:extLst>
              <a:ext uri="{FF2B5EF4-FFF2-40B4-BE49-F238E27FC236}">
                <a16:creationId xmlns:a16="http://schemas.microsoft.com/office/drawing/2014/main" id="{AFC99783-3FFC-44BE-BEBD-BDD7D9AFBE7F}"/>
              </a:ext>
            </a:extLst>
          </p:cNvPr>
          <p:cNvSpPr>
            <a:spLocks noGrp="1"/>
          </p:cNvSpPr>
          <p:nvPr>
            <p:ph type="title"/>
          </p:nvPr>
        </p:nvSpPr>
        <p:spPr/>
        <p:txBody>
          <a:bodyPr/>
          <a:lstStyle/>
          <a:p>
            <a:r>
              <a:rPr lang="en-US" dirty="0"/>
              <a:t>The purpose of the study</a:t>
            </a:r>
          </a:p>
        </p:txBody>
      </p:sp>
    </p:spTree>
    <p:extLst>
      <p:ext uri="{BB962C8B-B14F-4D97-AF65-F5344CB8AC3E}">
        <p14:creationId xmlns:p14="http://schemas.microsoft.com/office/powerpoint/2010/main" val="1948277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4192" y="1288473"/>
            <a:ext cx="10768208" cy="4837691"/>
          </a:xfrm>
        </p:spPr>
        <p:txBody>
          <a:bodyPr/>
          <a:lstStyle/>
          <a:p>
            <a:r>
              <a:rPr lang="en-US" dirty="0"/>
              <a:t>Nonprofit based in Saint Paul, MN</a:t>
            </a:r>
          </a:p>
          <a:p>
            <a:r>
              <a:rPr lang="en-US" dirty="0"/>
              <a:t>Nationally-recognized for high quality applied research</a:t>
            </a:r>
          </a:p>
          <a:p>
            <a:r>
              <a:rPr lang="en-US" dirty="0"/>
              <a:t>Mission-driven: To improve lives through research</a:t>
            </a:r>
          </a:p>
          <a:p>
            <a:r>
              <a:rPr lang="en-US" dirty="0"/>
              <a:t>80+ staff with expertise in various research skills and topics (e.g., sociologists, librarians, graphic designers, data entry, data analysis, communications, etc.)</a:t>
            </a:r>
          </a:p>
          <a:p>
            <a:r>
              <a:rPr lang="en-US" dirty="0"/>
              <a:t>Extensive experience working with tribes in MN and surrounding states, as well as urban Indigenous communities</a:t>
            </a:r>
          </a:p>
          <a:p>
            <a:r>
              <a:rPr lang="en-US" dirty="0"/>
              <a:t>Two major population projection projects for tribes in MN and WA: no other studies like this exist (at least we can’t find them!) </a:t>
            </a:r>
          </a:p>
        </p:txBody>
      </p:sp>
      <p:sp>
        <p:nvSpPr>
          <p:cNvPr id="3" name="Title 2"/>
          <p:cNvSpPr>
            <a:spLocks noGrp="1"/>
          </p:cNvSpPr>
          <p:nvPr>
            <p:ph type="title"/>
          </p:nvPr>
        </p:nvSpPr>
        <p:spPr/>
        <p:txBody>
          <a:bodyPr/>
          <a:lstStyle/>
          <a:p>
            <a:r>
              <a:rPr lang="en-US" dirty="0"/>
              <a:t>Who is Wilder Research?</a:t>
            </a:r>
          </a:p>
        </p:txBody>
      </p:sp>
    </p:spTree>
    <p:extLst>
      <p:ext uri="{BB962C8B-B14F-4D97-AF65-F5344CB8AC3E}">
        <p14:creationId xmlns:p14="http://schemas.microsoft.com/office/powerpoint/2010/main" val="1485340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4192" y="1288473"/>
            <a:ext cx="10768208" cy="4837691"/>
          </a:xfrm>
        </p:spPr>
        <p:txBody>
          <a:bodyPr/>
          <a:lstStyle/>
          <a:p>
            <a:r>
              <a:rPr lang="en-US" dirty="0"/>
              <a:t>Dr. Carolyn Liebler, Professor of Sociology and demographer with the MN Population Center at the University of Minnesota</a:t>
            </a:r>
          </a:p>
          <a:p>
            <a:r>
              <a:rPr lang="en-US" dirty="0"/>
              <a:t>Population projection expertise</a:t>
            </a:r>
          </a:p>
          <a:p>
            <a:r>
              <a:rPr lang="en-US" dirty="0"/>
              <a:t>Experience working with Tribes on population issues</a:t>
            </a:r>
          </a:p>
        </p:txBody>
      </p:sp>
      <p:sp>
        <p:nvSpPr>
          <p:cNvPr id="3" name="Title 2"/>
          <p:cNvSpPr>
            <a:spLocks noGrp="1"/>
          </p:cNvSpPr>
          <p:nvPr>
            <p:ph type="title"/>
          </p:nvPr>
        </p:nvSpPr>
        <p:spPr/>
        <p:txBody>
          <a:bodyPr/>
          <a:lstStyle/>
          <a:p>
            <a:r>
              <a:rPr lang="en-US" dirty="0"/>
              <a:t>Who is </a:t>
            </a:r>
            <a:r>
              <a:rPr lang="en-US" dirty="0" err="1"/>
              <a:t>Pika</a:t>
            </a:r>
            <a:r>
              <a:rPr lang="en-US" dirty="0"/>
              <a:t> Insights?</a:t>
            </a:r>
          </a:p>
        </p:txBody>
      </p:sp>
    </p:spTree>
    <p:extLst>
      <p:ext uri="{BB962C8B-B14F-4D97-AF65-F5344CB8AC3E}">
        <p14:creationId xmlns:p14="http://schemas.microsoft.com/office/powerpoint/2010/main" val="4003121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Mille Lacs Band of </a:t>
            </a:r>
            <a:r>
              <a:rPr lang="en-US" dirty="0" err="1"/>
              <a:t>Ojibwe</a:t>
            </a:r>
            <a:r>
              <a:rPr lang="en-US" dirty="0"/>
              <a:t> is the owner of this study and data; Wilder Research will not use or share without the Band’s permission</a:t>
            </a:r>
          </a:p>
          <a:p>
            <a:r>
              <a:rPr lang="en-US" dirty="0"/>
              <a:t>We conducted a tribal member survey to learn about the presence of other Tribes’ blood among MLB members and to learn more about MLB descendants </a:t>
            </a:r>
          </a:p>
          <a:p>
            <a:r>
              <a:rPr lang="en-US" dirty="0"/>
              <a:t>We reviewed, cleaned up, and used the MCT base roll and MLB’s current enrollment records</a:t>
            </a:r>
          </a:p>
          <a:p>
            <a:r>
              <a:rPr lang="en-US" dirty="0"/>
              <a:t>We completed projections under different scenarios</a:t>
            </a:r>
          </a:p>
          <a:p>
            <a:r>
              <a:rPr lang="en-US" dirty="0"/>
              <a:t>We prepared a final summary report and detailed methodology</a:t>
            </a:r>
          </a:p>
          <a:p>
            <a:endParaRPr lang="en-US" dirty="0"/>
          </a:p>
        </p:txBody>
      </p:sp>
      <p:sp>
        <p:nvSpPr>
          <p:cNvPr id="3" name="Title 2"/>
          <p:cNvSpPr>
            <a:spLocks noGrp="1"/>
          </p:cNvSpPr>
          <p:nvPr>
            <p:ph type="title"/>
          </p:nvPr>
        </p:nvSpPr>
        <p:spPr/>
        <p:txBody>
          <a:bodyPr/>
          <a:lstStyle/>
          <a:p>
            <a:r>
              <a:rPr lang="en-US" dirty="0"/>
              <a:t>Study methods</a:t>
            </a:r>
          </a:p>
        </p:txBody>
      </p:sp>
    </p:spTree>
    <p:extLst>
      <p:ext uri="{BB962C8B-B14F-4D97-AF65-F5344CB8AC3E}">
        <p14:creationId xmlns:p14="http://schemas.microsoft.com/office/powerpoint/2010/main" val="2126757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034FE7-79D2-44DF-B710-5A6FBB0EF817}"/>
              </a:ext>
            </a:extLst>
          </p:cNvPr>
          <p:cNvSpPr>
            <a:spLocks noGrp="1"/>
          </p:cNvSpPr>
          <p:nvPr>
            <p:ph idx="1"/>
          </p:nvPr>
        </p:nvSpPr>
        <p:spPr/>
        <p:txBody>
          <a:bodyPr/>
          <a:lstStyle/>
          <a:p>
            <a:r>
              <a:rPr lang="en-US" dirty="0"/>
              <a:t>Cohort component method – standard approach used by demographers to project the size of a population</a:t>
            </a:r>
          </a:p>
          <a:p>
            <a:r>
              <a:rPr lang="en-US" dirty="0"/>
              <a:t>We used fertility rate (adjusted by blood quantum enrollment criteria) and mortality rate for 5-year age cohorts to project the population size, data from US Census Bureau and CDC </a:t>
            </a:r>
          </a:p>
          <a:p>
            <a:r>
              <a:rPr lang="en-US" dirty="0"/>
              <a:t>Projections are </a:t>
            </a:r>
            <a:r>
              <a:rPr lang="en-US" u="sng" dirty="0"/>
              <a:t>estimates</a:t>
            </a:r>
            <a:r>
              <a:rPr lang="en-US" dirty="0"/>
              <a:t> using historical data plus assumptions about the future </a:t>
            </a:r>
          </a:p>
          <a:p>
            <a:endParaRPr lang="en-US" dirty="0"/>
          </a:p>
        </p:txBody>
      </p:sp>
      <p:sp>
        <p:nvSpPr>
          <p:cNvPr id="3" name="Title 2">
            <a:extLst>
              <a:ext uri="{FF2B5EF4-FFF2-40B4-BE49-F238E27FC236}">
                <a16:creationId xmlns:a16="http://schemas.microsoft.com/office/drawing/2014/main" id="{D94BB361-33A0-48CA-A1E6-05E099D4D8D5}"/>
              </a:ext>
            </a:extLst>
          </p:cNvPr>
          <p:cNvSpPr>
            <a:spLocks noGrp="1"/>
          </p:cNvSpPr>
          <p:nvPr>
            <p:ph type="title"/>
          </p:nvPr>
        </p:nvSpPr>
        <p:spPr/>
        <p:txBody>
          <a:bodyPr/>
          <a:lstStyle/>
          <a:p>
            <a:r>
              <a:rPr lang="en-US" dirty="0"/>
              <a:t>Projection methods</a:t>
            </a:r>
          </a:p>
        </p:txBody>
      </p:sp>
    </p:spTree>
    <p:extLst>
      <p:ext uri="{BB962C8B-B14F-4D97-AF65-F5344CB8AC3E}">
        <p14:creationId xmlns:p14="http://schemas.microsoft.com/office/powerpoint/2010/main" val="2367672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Projections are based on 2023 Mille Lacs Band population (enrollment) data and assumptions about future patterns of births and deaths based on historical Census data</a:t>
            </a:r>
          </a:p>
          <a:p>
            <a:r>
              <a:rPr lang="en-US" dirty="0"/>
              <a:t>Things that impact your Tribe’s fertility and mortality rates can greatly change your Tribe’s population’s trajectory </a:t>
            </a:r>
            <a:br>
              <a:rPr lang="en-US" dirty="0"/>
            </a:br>
            <a:r>
              <a:rPr lang="en-US" dirty="0"/>
              <a:t>(e.g., COVID pandemic, opiate epidemic)</a:t>
            </a:r>
          </a:p>
          <a:p>
            <a:r>
              <a:rPr lang="en-US" dirty="0"/>
              <a:t>Tribal members’ and leaders’ skepticism and differing opinions on what, if any, changes should be made to the Tribe’s enrollment criteria</a:t>
            </a:r>
          </a:p>
        </p:txBody>
      </p:sp>
      <p:sp>
        <p:nvSpPr>
          <p:cNvPr id="3" name="Title 2"/>
          <p:cNvSpPr>
            <a:spLocks noGrp="1"/>
          </p:cNvSpPr>
          <p:nvPr>
            <p:ph type="title"/>
          </p:nvPr>
        </p:nvSpPr>
        <p:spPr/>
        <p:txBody>
          <a:bodyPr/>
          <a:lstStyle/>
          <a:p>
            <a:r>
              <a:rPr lang="en-US" dirty="0"/>
              <a:t>Limitations </a:t>
            </a:r>
          </a:p>
        </p:txBody>
      </p:sp>
    </p:spTree>
    <p:extLst>
      <p:ext uri="{BB962C8B-B14F-4D97-AF65-F5344CB8AC3E}">
        <p14:creationId xmlns:p14="http://schemas.microsoft.com/office/powerpoint/2010/main" val="18224710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 name="TPVERSION" val="2008"/>
  <p:tag name="PPVERSION" val="14.0"/>
  <p:tag name="POWERPOINTVERSION" val="14.0"/>
  <p:tag name="SHOWBARVISIBLE" val="True"/>
  <p:tag name="EXPANDSHOWBAR" val="True"/>
  <p:tag name="USESECONDARYMONITOR" val="True"/>
  <p:tag name="SAVECSVWITHSESSION" val="False"/>
  <p:tag name="CSVFORMAT" val="0"/>
  <p:tag name="BULLETTYPE" val="3"/>
  <p:tag name="ANSWERNOWSTYLE" val="-1"/>
  <p:tag name="ANSWERNOWTEXT" val="Answer Now"/>
  <p:tag name="COUNTDOWNSTYLE" val="3"/>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True"/>
  <p:tag name="REVIEWONLY" val="False"/>
  <p:tag name="ROTATIONINTERVAL" val="2"/>
  <p:tag name="AUTOUPDATEALIASES" val="True"/>
  <p:tag name="STDCHART" val="0"/>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GRIDFONTSIZE" val="12"/>
  <p:tag name="POLLINGCYCLE" val="2"/>
  <p:tag name="CHARTCOLORS" val="1"/>
  <p:tag name="CHARTLABELS" val="0"/>
  <p:tag name="RESETCHARTS" val="True"/>
  <p:tag name="INCLUDENONRESPONDERS" val="False"/>
  <p:tag name="MULTIRESPDIVISOR"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Fals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TASKPANEKEY" val="818da12c-0d27-42e2-924c-84840eff9c75"/>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WR_PowerPointTemplate">
  <a:themeElements>
    <a:clrScheme name="Wilder 2018">
      <a:dk1>
        <a:sysClr val="windowText" lastClr="000000"/>
      </a:dk1>
      <a:lt1>
        <a:sysClr val="window" lastClr="FFFFFF"/>
      </a:lt1>
      <a:dk2>
        <a:srgbClr val="007398"/>
      </a:dk2>
      <a:lt2>
        <a:srgbClr val="9BD3DD"/>
      </a:lt2>
      <a:accent1>
        <a:srgbClr val="007398"/>
      </a:accent1>
      <a:accent2>
        <a:srgbClr val="F68D2E"/>
      </a:accent2>
      <a:accent3>
        <a:srgbClr val="00966C"/>
      </a:accent3>
      <a:accent4>
        <a:srgbClr val="C63663"/>
      </a:accent4>
      <a:accent5>
        <a:srgbClr val="BFBFBF"/>
      </a:accent5>
      <a:accent6>
        <a:srgbClr val="00966C"/>
      </a:accent6>
      <a:hlink>
        <a:srgbClr val="007398"/>
      </a:hlink>
      <a:folHlink>
        <a:srgbClr val="00739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potx" id="{8098FC08-3DC3-46B3-AE9E-D641774646C4}" vid="{3F8730F2-44CD-4A87-8577-08DAF307BDFD}"/>
    </a:ext>
  </a:extLst>
</a:theme>
</file>

<file path=ppt/theme/theme2.xml><?xml version="1.0" encoding="utf-8"?>
<a:theme xmlns:a="http://schemas.openxmlformats.org/drawingml/2006/main" name="1_Office Theme">
  <a:themeElements>
    <a:clrScheme name="Research">
      <a:dk1>
        <a:sysClr val="windowText" lastClr="000000"/>
      </a:dk1>
      <a:lt1>
        <a:sysClr val="window" lastClr="FFFFFF"/>
      </a:lt1>
      <a:dk2>
        <a:srgbClr val="0067AC"/>
      </a:dk2>
      <a:lt2>
        <a:srgbClr val="DBE5F1"/>
      </a:lt2>
      <a:accent1>
        <a:srgbClr val="0067AC"/>
      </a:accent1>
      <a:accent2>
        <a:srgbClr val="F3901D"/>
      </a:accent2>
      <a:accent3>
        <a:srgbClr val="8D8B00"/>
      </a:accent3>
      <a:accent4>
        <a:srgbClr val="B5121B"/>
      </a:accent4>
      <a:accent5>
        <a:srgbClr val="F5E5D2"/>
      </a:accent5>
      <a:accent6>
        <a:srgbClr val="8D8B00"/>
      </a:accent6>
      <a:hlink>
        <a:srgbClr val="8D8B00"/>
      </a:hlink>
      <a:folHlink>
        <a:srgbClr val="F390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potx" id="{8098FC08-3DC3-46B3-AE9E-D641774646C4}" vid="{AC81CD2D-AFFC-4016-9323-3A990EF5984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2722</TotalTime>
  <Words>1196</Words>
  <Application>Microsoft Office PowerPoint</Application>
  <PresentationFormat>Widescreen</PresentationFormat>
  <Paragraphs>104</Paragraphs>
  <Slides>21</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Arial Narrow</vt:lpstr>
      <vt:lpstr>Calibri</vt:lpstr>
      <vt:lpstr>Tahoma</vt:lpstr>
      <vt:lpstr>Wingdings</vt:lpstr>
      <vt:lpstr>WR_PowerPointTemplate</vt:lpstr>
      <vt:lpstr>1_Office Theme</vt:lpstr>
      <vt:lpstr>Minnesota Chippewa Tribe Mille Lacs Band Population Projections Study</vt:lpstr>
      <vt:lpstr>Welcome! </vt:lpstr>
      <vt:lpstr>Background</vt:lpstr>
      <vt:lpstr>The purpose of the study</vt:lpstr>
      <vt:lpstr>Who is Wilder Research?</vt:lpstr>
      <vt:lpstr>Who is Pika Insights?</vt:lpstr>
      <vt:lpstr>Study methods</vt:lpstr>
      <vt:lpstr>Projection methods</vt:lpstr>
      <vt:lpstr>Limitations </vt:lpstr>
      <vt:lpstr>Blood quantum by age from the Mille Lacs Band 2023 enrollment file </vt:lpstr>
      <vt:lpstr>Scenarios under consideration </vt:lpstr>
      <vt:lpstr>Scenario 1 – Current and projected populations keeping current tribal enrollment criteria (1/4 MCT blood quantum)</vt:lpstr>
      <vt:lpstr>Scenario 2 – Projected minimum and potential populations allowing other Anishinaabe American Indian Tribes’ blood to count toward 1/4 blood quantum</vt:lpstr>
      <vt:lpstr>Scenario 3 – Projected minimum and potential populations allowing any American Indian blood to count toward 1/4 blood quantum</vt:lpstr>
      <vt:lpstr>Scenario 4 – Projected minimum and potential populations with 1/8 MCT blood</vt:lpstr>
      <vt:lpstr>Scenario 5 – Projected minimum and potential populations allowing any lineal descendant from the 1941 Minnesota Chippewa Tribe Mille Lacs Band base roll</vt:lpstr>
      <vt:lpstr>Band members’ opinions about changing enrollment criteria</vt:lpstr>
      <vt:lpstr>Conclusions</vt:lpstr>
      <vt:lpstr>Recommendations</vt:lpstr>
      <vt:lpstr>Questions &amp; Answers</vt:lpstr>
      <vt:lpstr>Thank you for listening and for sharing your feedback! </vt:lpstr>
    </vt:vector>
  </TitlesOfParts>
  <Company>Amherst H Wilder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Mille Lacs Population Sudy</dc:title>
  <dc:creator>Nicole MartinRogers</dc:creator>
  <cp:lastModifiedBy>Emily Johnson</cp:lastModifiedBy>
  <cp:revision>91</cp:revision>
  <dcterms:created xsi:type="dcterms:W3CDTF">2022-07-13T21:49:55Z</dcterms:created>
  <dcterms:modified xsi:type="dcterms:W3CDTF">2024-06-26T18:35:02Z</dcterms:modified>
</cp:coreProperties>
</file>