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2" r:id="rId8"/>
    <p:sldId id="260" r:id="rId9"/>
    <p:sldId id="267" r:id="rId10"/>
    <p:sldId id="261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4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5350-B2EA-40FB-8FFC-D8FAC19AA75B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2611-104B-4D22-BF04-D61BD312C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85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5350-B2EA-40FB-8FFC-D8FAC19AA75B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2611-104B-4D22-BF04-D61BD312C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993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5350-B2EA-40FB-8FFC-D8FAC19AA75B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2611-104B-4D22-BF04-D61BD312C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0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5350-B2EA-40FB-8FFC-D8FAC19AA75B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2611-104B-4D22-BF04-D61BD312C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864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5350-B2EA-40FB-8FFC-D8FAC19AA75B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2611-104B-4D22-BF04-D61BD312C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094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5350-B2EA-40FB-8FFC-D8FAC19AA75B}" type="datetimeFigureOut">
              <a:rPr lang="en-US" smtClean="0"/>
              <a:t>7/14/21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2611-104B-4D22-BF04-D61BD312C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180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5350-B2EA-40FB-8FFC-D8FAC19AA75B}" type="datetimeFigureOut">
              <a:rPr lang="en-US" smtClean="0"/>
              <a:t>7/14/21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2611-104B-4D22-BF04-D61BD312C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89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5350-B2EA-40FB-8FFC-D8FAC19AA75B}" type="datetimeFigureOut">
              <a:rPr lang="en-US" smtClean="0"/>
              <a:t>7/14/21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2611-104B-4D22-BF04-D61BD312C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1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5350-B2EA-40FB-8FFC-D8FAC19AA75B}" type="datetimeFigureOut">
              <a:rPr lang="en-US" smtClean="0"/>
              <a:t>7/14/21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2611-104B-4D22-BF04-D61BD312C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9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5350-B2EA-40FB-8FFC-D8FAC19AA75B}" type="datetimeFigureOut">
              <a:rPr lang="en-US" smtClean="0"/>
              <a:t>7/14/21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2611-104B-4D22-BF04-D61BD312C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902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B5350-B2EA-40FB-8FFC-D8FAC19AA75B}" type="datetimeFigureOut">
              <a:rPr lang="en-US" smtClean="0"/>
              <a:t>7/14/21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F2611-104B-4D22-BF04-D61BD312C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07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alphaModFix amt="40000"/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B5350-B2EA-40FB-8FFC-D8FAC19AA75B}" type="datetimeFigureOut">
              <a:rPr lang="en-US" smtClean="0"/>
              <a:t>7/14/21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FF2611-104B-4D22-BF04-D61BD312C1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31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Mille Lacs Tribal Police Department</a:t>
            </a:r>
          </a:p>
        </p:txBody>
      </p:sp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Dedicated to Service</a:t>
            </a:r>
          </a:p>
        </p:txBody>
      </p:sp>
    </p:spTree>
    <p:extLst>
      <p:ext uri="{BB962C8B-B14F-4D97-AF65-F5344CB8AC3E}">
        <p14:creationId xmlns:p14="http://schemas.microsoft.com/office/powerpoint/2010/main" val="3925715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Work for the Mille Lacs Tribal Police?</a:t>
            </a:r>
            <a:br>
              <a:rPr lang="en-US" dirty="0"/>
            </a:br>
            <a:r>
              <a:rPr lang="en-US" sz="2800" dirty="0"/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Initial Uniforms &amp; Equipment Provided By the Department</a:t>
            </a:r>
          </a:p>
          <a:p>
            <a:r>
              <a:rPr lang="en-US" dirty="0"/>
              <a:t>Annual Clothing Allowance</a:t>
            </a:r>
          </a:p>
        </p:txBody>
      </p:sp>
    </p:spTree>
    <p:extLst>
      <p:ext uri="{BB962C8B-B14F-4D97-AF65-F5344CB8AC3E}">
        <p14:creationId xmlns:p14="http://schemas.microsoft.com/office/powerpoint/2010/main" val="212088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r>
              <a:rPr lang="en-US" dirty="0"/>
              <a:t>Competitive Pay</a:t>
            </a:r>
            <a:br>
              <a:rPr lang="en-US" dirty="0"/>
            </a:br>
            <a:r>
              <a:rPr lang="en-US" dirty="0"/>
              <a:t>Mille Lacs Tribal Police Officer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Starting $52,000 to $80,000</a:t>
            </a:r>
          </a:p>
        </p:txBody>
      </p:sp>
    </p:spTree>
    <p:extLst>
      <p:ext uri="{BB962C8B-B14F-4D97-AF65-F5344CB8AC3E}">
        <p14:creationId xmlns:p14="http://schemas.microsoft.com/office/powerpoint/2010/main" val="276872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Other Comparable Departments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Grand Rapids (20 Sworn Officers): 10 year step program</a:t>
            </a:r>
          </a:p>
          <a:p>
            <a:pPr lvl="1"/>
            <a:r>
              <a:rPr lang="en-US" dirty="0"/>
              <a:t>Starting Wage $40,227.20</a:t>
            </a:r>
          </a:p>
          <a:p>
            <a:pPr lvl="1"/>
            <a:r>
              <a:rPr lang="en-US" dirty="0"/>
              <a:t>Top Wage $66,497.60</a:t>
            </a:r>
          </a:p>
          <a:p>
            <a:r>
              <a:rPr lang="en-US" dirty="0"/>
              <a:t>Hibbing (27 Sworn Officers): 5 Year Step Program</a:t>
            </a:r>
          </a:p>
          <a:p>
            <a:pPr lvl="1"/>
            <a:r>
              <a:rPr lang="en-US" dirty="0"/>
              <a:t>Patrol - Starting Wage $46,238.40</a:t>
            </a:r>
          </a:p>
          <a:p>
            <a:pPr lvl="1"/>
            <a:r>
              <a:rPr lang="en-US" dirty="0"/>
              <a:t>Patrol - Top Wage $50,939.20</a:t>
            </a:r>
          </a:p>
          <a:p>
            <a:r>
              <a:rPr lang="en-US" dirty="0"/>
              <a:t>Cloquet PD: 9 Year Step Program</a:t>
            </a:r>
          </a:p>
          <a:p>
            <a:pPr lvl="1"/>
            <a:r>
              <a:rPr lang="en-US" dirty="0"/>
              <a:t>Starting Wage $45,489.60</a:t>
            </a:r>
          </a:p>
          <a:p>
            <a:pPr lvl="1"/>
            <a:r>
              <a:rPr lang="en-US" dirty="0"/>
              <a:t>Top Wage $59,924.80</a:t>
            </a:r>
          </a:p>
        </p:txBody>
      </p:sp>
    </p:spTree>
    <p:extLst>
      <p:ext uri="{BB962C8B-B14F-4D97-AF65-F5344CB8AC3E}">
        <p14:creationId xmlns:p14="http://schemas.microsoft.com/office/powerpoint/2010/main" val="2306504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Work for the Mille Lacs Tribal Police?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Mille Lacs Tribal Police is a POST licensed agency with 23 Officers</a:t>
            </a:r>
          </a:p>
          <a:p>
            <a:pPr lvl="1"/>
            <a:r>
              <a:rPr lang="en-US" dirty="0"/>
              <a:t>As with any other POST licensed agency, Officers are required to maintain 48 continuing education credits every three years to maintain their Peace Officer license  </a:t>
            </a:r>
          </a:p>
          <a:p>
            <a:r>
              <a:rPr lang="en-US" dirty="0"/>
              <a:t>In addition to monthly Patrol Online courses, Officers are provided with ample amounts of training opportunities</a:t>
            </a:r>
          </a:p>
          <a:p>
            <a:r>
              <a:rPr lang="en-US" dirty="0"/>
              <a:t>The majority of the Mille Lacs Band Tribal Police Officers currently hold a Federal Deputation through the Bureau of Indian Affairs (BIA) allowing Officers to submit cases to the U.S. Attorney for Federal Prosecution on certain crimes  </a:t>
            </a:r>
          </a:p>
        </p:txBody>
      </p:sp>
    </p:spTree>
    <p:extLst>
      <p:ext uri="{BB962C8B-B14F-4D97-AF65-F5344CB8AC3E}">
        <p14:creationId xmlns:p14="http://schemas.microsoft.com/office/powerpoint/2010/main" val="17524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Work for the Mille Lacs Tribal Police?</a:t>
            </a:r>
            <a:br>
              <a:rPr lang="en-US" dirty="0"/>
            </a:br>
            <a:r>
              <a:rPr lang="en-US" sz="2800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Mille Lacs Tribal Police have a “take home car” policy, allowing Officers to take their respective patrol vehicles home up to 40 miles away from their respective District</a:t>
            </a:r>
          </a:p>
          <a:p>
            <a:r>
              <a:rPr lang="en-US" dirty="0"/>
              <a:t>Officers &amp; the Department pay into the Public Employee Retirement Association (PERA) Police &amp; Fire Plan</a:t>
            </a:r>
          </a:p>
          <a:p>
            <a:r>
              <a:rPr lang="en-US" dirty="0"/>
              <a:t>22 Paid Holidays Per Year</a:t>
            </a:r>
          </a:p>
          <a:p>
            <a:r>
              <a:rPr lang="en-US" dirty="0"/>
              <a:t>Full Benefits Package With the Option of Medical, Dental, Eye, and Life Insurance</a:t>
            </a:r>
          </a:p>
          <a:p>
            <a:r>
              <a:rPr lang="en-US" dirty="0"/>
              <a:t>Paid Weekly </a:t>
            </a:r>
          </a:p>
        </p:txBody>
      </p:sp>
    </p:spTree>
    <p:extLst>
      <p:ext uri="{BB962C8B-B14F-4D97-AF65-F5344CB8AC3E}">
        <p14:creationId xmlns:p14="http://schemas.microsoft.com/office/powerpoint/2010/main" val="4267333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Why Work for the Mille Lacs Tribal Police?</a:t>
            </a:r>
            <a:br>
              <a:rPr lang="en-US" dirty="0"/>
            </a:br>
            <a:r>
              <a:rPr lang="en-US" sz="2800" dirty="0"/>
              <a:t>(cont.)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Various Specialty Units/Details Officers Have the Opportunity To Work (not an inclusive list):</a:t>
            </a:r>
          </a:p>
          <a:p>
            <a:pPr lvl="1"/>
            <a:r>
              <a:rPr lang="en-US" dirty="0"/>
              <a:t>K-9 Unit</a:t>
            </a:r>
          </a:p>
          <a:p>
            <a:pPr lvl="1"/>
            <a:r>
              <a:rPr lang="en-US" dirty="0"/>
              <a:t>SWAT</a:t>
            </a:r>
          </a:p>
          <a:p>
            <a:pPr lvl="1"/>
            <a:r>
              <a:rPr lang="en-US" dirty="0"/>
              <a:t>Investigations</a:t>
            </a:r>
          </a:p>
          <a:p>
            <a:pPr lvl="1"/>
            <a:r>
              <a:rPr lang="en-US" dirty="0"/>
              <a:t>Drug Task Force/Drug Interdiction</a:t>
            </a:r>
          </a:p>
          <a:p>
            <a:pPr lvl="1"/>
            <a:r>
              <a:rPr lang="en-US" dirty="0"/>
              <a:t>Patrol Officers Used in Various Sting </a:t>
            </a:r>
          </a:p>
          <a:p>
            <a:pPr marL="457200" lvl="1" indent="0">
              <a:buNone/>
            </a:pPr>
            <a:r>
              <a:rPr lang="en-US" dirty="0"/>
              <a:t>	Operations</a:t>
            </a:r>
          </a:p>
          <a:p>
            <a:pPr lvl="1"/>
            <a:r>
              <a:rPr lang="en-US" dirty="0"/>
              <a:t>Intoxilyzer Operator</a:t>
            </a:r>
          </a:p>
          <a:p>
            <a:pPr lvl="1"/>
            <a:r>
              <a:rPr lang="en-US" dirty="0"/>
              <a:t>Firearms</a:t>
            </a:r>
          </a:p>
          <a:p>
            <a:pPr lvl="1"/>
            <a:r>
              <a:rPr lang="en-US" dirty="0"/>
              <a:t>Defensive Tactics</a:t>
            </a:r>
          </a:p>
          <a:p>
            <a:pPr lvl="1"/>
            <a:r>
              <a:rPr lang="en-US" dirty="0"/>
              <a:t>Taser</a:t>
            </a:r>
          </a:p>
        </p:txBody>
      </p:sp>
      <p:sp>
        <p:nvSpPr>
          <p:cNvPr id="4" name="AutoShape 2" descr="Image result for mille lacs tribal police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73898" y="2790371"/>
            <a:ext cx="4378548" cy="352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844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1358446"/>
          </a:xfrm>
        </p:spPr>
        <p:txBody>
          <a:bodyPr/>
          <a:lstStyle/>
          <a:p>
            <a:r>
              <a:rPr lang="en-US" dirty="0"/>
              <a:t>All Officers Attend the BIR Emergency Vehicle Operation Course and get PIT </a:t>
            </a:r>
            <a:r>
              <a:rPr lang="en-US"/>
              <a:t>(Pursuit </a:t>
            </a:r>
            <a:r>
              <a:rPr lang="en-US" dirty="0"/>
              <a:t>Immobilization Technique) Certified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3047" y="1282474"/>
            <a:ext cx="6845906" cy="5134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49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Great Equipment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Officers Are Certified in Utilizing the Stinger Spike Strips</a:t>
            </a:r>
          </a:p>
          <a:p>
            <a:r>
              <a:rPr lang="en-US" dirty="0"/>
              <a:t>Remington 870 Less Lethal Shotgun &amp; X26/X26P Tasers</a:t>
            </a:r>
          </a:p>
          <a:p>
            <a:r>
              <a:rPr lang="en-US" dirty="0"/>
              <a:t>AR 15 Patrol Rifles with Aim Point Optic</a:t>
            </a:r>
          </a:p>
          <a:p>
            <a:r>
              <a:rPr lang="en-US" dirty="0"/>
              <a:t>Glock 22 Gen 4 with Tac Light</a:t>
            </a:r>
          </a:p>
          <a:p>
            <a:r>
              <a:rPr lang="en-US" dirty="0"/>
              <a:t>Department Intoxilyzer</a:t>
            </a:r>
          </a:p>
          <a:p>
            <a:pPr lvl="1"/>
            <a:r>
              <a:rPr lang="en-US" dirty="0"/>
              <a:t>All Equipment is Individually Issued to Officers (example: Taser, Radio, PBT, Fingerprint Kit, Body Cameras, Crime Scene Equipment, iPhone, Toughbook MDT, </a:t>
            </a:r>
            <a:r>
              <a:rPr lang="en-US" dirty="0" err="1"/>
              <a:t>etc</a:t>
            </a:r>
            <a:r>
              <a:rPr lang="en-US" dirty="0"/>
              <a:t>…)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0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Why Work for the Mille Lacs Tribal Police?</a:t>
            </a:r>
            <a:br>
              <a:rPr lang="en-US" sz="2800" dirty="0"/>
            </a:br>
            <a:r>
              <a:rPr lang="en-US" sz="2800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Officers are allowed to work out 1 hour per shift as calls permit (paid)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647487"/>
            <a:ext cx="12202054" cy="274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87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Why Work for the Mille Lacs Tribal Police?</a:t>
            </a:r>
            <a:br>
              <a:rPr lang="en-US" dirty="0"/>
            </a:br>
            <a:r>
              <a:rPr lang="en-US" sz="2800" dirty="0"/>
              <a:t>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Overtime Opportunities: </a:t>
            </a:r>
          </a:p>
          <a:p>
            <a:pPr lvl="1"/>
            <a:r>
              <a:rPr lang="en-US" dirty="0"/>
              <a:t>Hinckley Pow Wow</a:t>
            </a:r>
          </a:p>
          <a:p>
            <a:pPr lvl="1"/>
            <a:r>
              <a:rPr lang="en-US" dirty="0"/>
              <a:t>Concerts/Events </a:t>
            </a:r>
          </a:p>
          <a:p>
            <a:pPr lvl="1"/>
            <a:r>
              <a:rPr lang="en-US" dirty="0"/>
              <a:t>Covering Shifts</a:t>
            </a:r>
          </a:p>
          <a:p>
            <a:pPr lvl="1"/>
            <a:r>
              <a:rPr lang="en-US" dirty="0"/>
              <a:t>Assignment Details</a:t>
            </a:r>
          </a:p>
        </p:txBody>
      </p:sp>
    </p:spTree>
    <p:extLst>
      <p:ext uri="{BB962C8B-B14F-4D97-AF65-F5344CB8AC3E}">
        <p14:creationId xmlns:p14="http://schemas.microsoft.com/office/powerpoint/2010/main" val="1305159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A904D-DDA2-448F-AB89-916133789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Work for the Mille Lacs Tribal Police?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B0A37-B269-4E54-95DC-7BA6B03D7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Opportunities to work collaboratively with Bureau of Indian Affairs, Drug Enforcement Administration, Bureau of Criminal Apprehension, Bureau of Alcohol Firearms and Tobacco.</a:t>
            </a:r>
          </a:p>
          <a:p>
            <a:r>
              <a:rPr lang="en-US" dirty="0"/>
              <a:t>Work Collaboratively with Pine County Sheriff’s Office, Mille Lacs County Sheriff’s Office, Minnesota State Patrol.</a:t>
            </a:r>
          </a:p>
          <a:p>
            <a:endParaRPr lang="en-US" dirty="0"/>
          </a:p>
          <a:p>
            <a:r>
              <a:rPr lang="en-US" dirty="0"/>
              <a:t>A progressive Law Enforcement Agency with an excellent Field Training Program.</a:t>
            </a:r>
          </a:p>
        </p:txBody>
      </p:sp>
    </p:spTree>
    <p:extLst>
      <p:ext uri="{BB962C8B-B14F-4D97-AF65-F5344CB8AC3E}">
        <p14:creationId xmlns:p14="http://schemas.microsoft.com/office/powerpoint/2010/main" val="1738189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564</Words>
  <Application>Microsoft Macintosh PowerPoint</Application>
  <PresentationFormat>Widescreen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Mille Lacs Tribal Police Department</vt:lpstr>
      <vt:lpstr>Why Work for the Mille Lacs Tribal Police?</vt:lpstr>
      <vt:lpstr>Why Work for the Mille Lacs Tribal Police? (cont.)</vt:lpstr>
      <vt:lpstr>Why Work for the Mille Lacs Tribal Police? (cont.) </vt:lpstr>
      <vt:lpstr>PowerPoint Presentation</vt:lpstr>
      <vt:lpstr>Great Equipment</vt:lpstr>
      <vt:lpstr>Why Work for the Mille Lacs Tribal Police? (cont.)</vt:lpstr>
      <vt:lpstr>Why Work for the Mille Lacs Tribal Police? (cont.)</vt:lpstr>
      <vt:lpstr>Why Work for the Mille Lacs Tribal Police?</vt:lpstr>
      <vt:lpstr>Why Work for the Mille Lacs Tribal Police? (cont.)</vt:lpstr>
      <vt:lpstr> Competitive Pay Mille Lacs Tribal Police Officer</vt:lpstr>
      <vt:lpstr>Other Comparable Departments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 Lacs Tribal Police Department</dc:title>
  <dc:creator>Craig Nguyen</dc:creator>
  <cp:lastModifiedBy>Chase Germann</cp:lastModifiedBy>
  <cp:revision>36</cp:revision>
  <dcterms:created xsi:type="dcterms:W3CDTF">2017-02-26T03:08:22Z</dcterms:created>
  <dcterms:modified xsi:type="dcterms:W3CDTF">2021-07-14T21:26:59Z</dcterms:modified>
</cp:coreProperties>
</file>